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04" autoAdjust="0"/>
    <p:restoredTop sz="95226" autoAdjust="0"/>
  </p:normalViewPr>
  <p:slideViewPr>
    <p:cSldViewPr snapToGrid="0" showGuides="1">
      <p:cViewPr>
        <p:scale>
          <a:sx n="75" d="100"/>
          <a:sy n="75" d="100"/>
        </p:scale>
        <p:origin x="2578" y="-691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3.23\&#1050;&#1088;&#1072;&#1089;&#1086;&#1090;&#1072;%202023%20-%201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3.23\&#1050;&#1088;&#1072;&#1089;&#1086;&#1090;&#1072;%202023%20-%201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3.23\&#1050;&#1088;&#1072;&#1089;&#1086;&#1090;&#1072;%202023%20-%201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3.23\&#1050;&#1088;&#1072;&#1089;&#1086;&#1090;&#1072;%202023%20-%201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3.23\&#1050;&#1088;&#1072;&#1089;&#1086;&#1090;&#1072;%202023%20-%201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3.23\&#1050;&#1088;&#1072;&#1089;&#1086;&#1090;&#1072;%202023%20-%201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МУНИЦИПАЛЬНЫЙ ДОЛГ</a:t>
            </a:r>
            <a:r>
              <a:rPr lang="ru-RU" sz="1200" baseline="0"/>
              <a:t> КОНСОЛИДИРОВАННОГО БЮДЖЕТА НОВОКУБАНСКОГО РАЙОНА</a:t>
            </a:r>
            <a:endParaRPr lang="ru-RU" sz="1200"/>
          </a:p>
        </c:rich>
      </c:tx>
      <c:layout>
        <c:manualLayout>
          <c:xMode val="edge"/>
          <c:yMode val="edge"/>
          <c:x val="0.12575394259438877"/>
          <c:y val="3.588900170636431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0139742069906961"/>
          <c:y val="0.5044365472211646"/>
          <c:w val="0.53973308905413664"/>
          <c:h val="0.4845362496650731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'Мун долг'!$B$3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долг'!$A$4:$A$8</c:f>
              <c:strCache>
                <c:ptCount val="2"/>
                <c:pt idx="0">
                  <c:v>на 01.01.2023г.</c:v>
                </c:pt>
                <c:pt idx="1">
                  <c:v>на 01.03.2023г.</c:v>
                </c:pt>
              </c:strCache>
            </c:strRef>
          </c:cat>
          <c:val>
            <c:numRef>
              <c:f>'Мун долг'!$B$4:$B$8</c:f>
              <c:numCache>
                <c:formatCode>#\ ##0.0</c:formatCode>
                <c:ptCount val="5"/>
                <c:pt idx="0">
                  <c:v>23.8</c:v>
                </c:pt>
                <c:pt idx="1">
                  <c:v>23.8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03-401D-95C9-6D2DEE7A80C1}"/>
            </c:ext>
          </c:extLst>
        </c:ser>
        <c:ser>
          <c:idx val="1"/>
          <c:order val="1"/>
          <c:tx>
            <c:strRef>
              <c:f>'Мун долг'!$C$3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долг'!$A$4:$A$8</c:f>
              <c:strCache>
                <c:ptCount val="2"/>
                <c:pt idx="0">
                  <c:v>на 01.01.2023г.</c:v>
                </c:pt>
                <c:pt idx="1">
                  <c:v>на 01.03.2023г.</c:v>
                </c:pt>
              </c:strCache>
            </c:strRef>
          </c:cat>
          <c:val>
            <c:numRef>
              <c:f>'Мун долг'!$C$4:$C$8</c:f>
              <c:numCache>
                <c:formatCode>#\ ##0.0</c:formatCode>
                <c:ptCount val="5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03-401D-95C9-6D2DEE7A80C1}"/>
            </c:ext>
          </c:extLst>
        </c:ser>
        <c:ser>
          <c:idx val="2"/>
          <c:order val="2"/>
          <c:tx>
            <c:strRef>
              <c:f>'Мун долг'!$D$3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долг'!$A$4:$A$8</c:f>
              <c:strCache>
                <c:ptCount val="2"/>
                <c:pt idx="0">
                  <c:v>на 01.01.2023г.</c:v>
                </c:pt>
                <c:pt idx="1">
                  <c:v>на 01.03.2023г.</c:v>
                </c:pt>
              </c:strCache>
            </c:strRef>
          </c:cat>
          <c:val>
            <c:numRef>
              <c:f>'Мун долг'!$D$4:$D$7</c:f>
              <c:numCache>
                <c:formatCode>#\ ##0.0</c:formatCode>
                <c:ptCount val="4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703-401D-95C9-6D2DEE7A80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-1117444096"/>
        <c:axId val="-1117443552"/>
      </c:barChart>
      <c:catAx>
        <c:axId val="-111744409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43552"/>
        <c:crosses val="autoZero"/>
        <c:auto val="1"/>
        <c:lblAlgn val="ctr"/>
        <c:lblOffset val="100"/>
        <c:noMultiLvlLbl val="0"/>
      </c:catAx>
      <c:valAx>
        <c:axId val="-1117443552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-11174440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4140201224846897E-2"/>
          <c:y val="0.38712938660445223"/>
          <c:w val="0.85283070866141741"/>
          <c:h val="7.7827840532498471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71567196432955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2023год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4.5927330667378356E-3"/>
                  <c:y val="8.52308051746213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6F9-4860-9C90-3F77D7F18A17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конс'!$B$2:$C$2</c:f>
              <c:numCache>
                <c:formatCode>#\ ##0.0</c:formatCode>
                <c:ptCount val="2"/>
                <c:pt idx="0">
                  <c:v>31.906479170000001</c:v>
                </c:pt>
                <c:pt idx="1">
                  <c:v>-6.95140885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F9-4860-9C90-3F77D7F18A17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48.538663180000015</c:v>
                </c:pt>
                <c:pt idx="1">
                  <c:v>67.737898219999991</c:v>
                </c:pt>
                <c:pt idx="2">
                  <c:v>95.568849889999981</c:v>
                </c:pt>
                <c:pt idx="3">
                  <c:v>74.339983549999985</c:v>
                </c:pt>
                <c:pt idx="4">
                  <c:v>64.219157720000013</c:v>
                </c:pt>
                <c:pt idx="5">
                  <c:v>70.633315940000017</c:v>
                </c:pt>
                <c:pt idx="6">
                  <c:v>99.132762040000017</c:v>
                </c:pt>
                <c:pt idx="7">
                  <c:v>75.573270270000052</c:v>
                </c:pt>
                <c:pt idx="8">
                  <c:v>79.12350391999999</c:v>
                </c:pt>
                <c:pt idx="9">
                  <c:v>109.92615343</c:v>
                </c:pt>
                <c:pt idx="10">
                  <c:v>114.08940669</c:v>
                </c:pt>
                <c:pt idx="11">
                  <c:v>141.39764588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6F9-4860-9C90-3F77D7F18A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9312"/>
        <c:axId val="-1303851488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2022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6F9-4860-9C90-3F77D7F18A17}"/>
                </c:ext>
              </c:extLst>
            </c:dLbl>
            <c:dLbl>
              <c:idx val="1"/>
              <c:layout>
                <c:manualLayout>
                  <c:x val="-3.3762803910588453E-2"/>
                  <c:y val="4.96663819306945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6F9-4860-9C90-3F77D7F18A17}"/>
                </c:ext>
              </c:extLst>
            </c:dLbl>
            <c:dLbl>
              <c:idx val="3"/>
              <c:layout>
                <c:manualLayout>
                  <c:x val="-3.191075761818097E-2"/>
                  <c:y val="3.66391342111680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6F9-4860-9C90-3F77D7F18A17}"/>
                </c:ext>
              </c:extLst>
            </c:dLbl>
            <c:dLbl>
              <c:idx val="4"/>
              <c:layout>
                <c:manualLayout>
                  <c:x val="-2.7477441711903163E-2"/>
                  <c:y val="4.16668240502216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6F9-4860-9C90-3F77D7F18A17}"/>
                </c:ext>
              </c:extLst>
            </c:dLbl>
            <c:dLbl>
              <c:idx val="5"/>
              <c:layout>
                <c:manualLayout>
                  <c:x val="-4.8932220516512338E-2"/>
                  <c:y val="3.56705106026153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6F9-4860-9C90-3F77D7F18A17}"/>
                </c:ext>
              </c:extLst>
            </c:dLbl>
            <c:dLbl>
              <c:idx val="6"/>
              <c:layout>
                <c:manualLayout>
                  <c:x val="-4.1982465002042911E-2"/>
                  <c:y val="3.8668667326418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6F9-4860-9C90-3F77D7F18A17}"/>
                </c:ext>
              </c:extLst>
            </c:dLbl>
            <c:dLbl>
              <c:idx val="7"/>
              <c:layout>
                <c:manualLayout>
                  <c:x val="-1.6750052309598491E-2"/>
                  <c:y val="3.8668667326418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6F9-4860-9C90-3F77D7F18A17}"/>
                </c:ext>
              </c:extLst>
            </c:dLbl>
            <c:dLbl>
              <c:idx val="8"/>
              <c:layout>
                <c:manualLayout>
                  <c:x val="-3.1246791730832051E-2"/>
                  <c:y val="5.54699182129898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6F9-4860-9C90-3F77D7F18A17}"/>
                </c:ext>
              </c:extLst>
            </c:dLbl>
            <c:dLbl>
              <c:idx val="9"/>
              <c:layout>
                <c:manualLayout>
                  <c:x val="-3.3607348686359742E-2"/>
                  <c:y val="-5.82597494716656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6F9-4860-9C90-3F77D7F18A17}"/>
                </c:ext>
              </c:extLst>
            </c:dLbl>
            <c:dLbl>
              <c:idx val="10"/>
              <c:layout>
                <c:manualLayout>
                  <c:x val="-4.8743379299080687E-2"/>
                  <c:y val="-5.40741050370571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6F9-4860-9C90-3F77D7F18A17}"/>
                </c:ext>
              </c:extLst>
            </c:dLbl>
            <c:dLbl>
              <c:idx val="11"/>
              <c:layout>
                <c:manualLayout>
                  <c:x val="-6.342908558495497E-2"/>
                  <c:y val="-3.72725456652474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6F9-4860-9C90-3F77D7F18A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109.40565157476712</c:v>
                </c:pt>
                <c:pt idx="1">
                  <c:v>88.317583590274793</c:v>
                </c:pt>
                <c:pt idx="2">
                  <c:v>127.32155077298764</c:v>
                </c:pt>
                <c:pt idx="3">
                  <c:v>81.836934868943629</c:v>
                </c:pt>
                <c:pt idx="4">
                  <c:v>130.85560303891728</c:v>
                </c:pt>
                <c:pt idx="5">
                  <c:v>127.21299134572523</c:v>
                </c:pt>
                <c:pt idx="6">
                  <c:v>128.51649466692339</c:v>
                </c:pt>
                <c:pt idx="7">
                  <c:v>120.23416440705968</c:v>
                </c:pt>
                <c:pt idx="8">
                  <c:v>120.42980172281111</c:v>
                </c:pt>
                <c:pt idx="9">
                  <c:v>98.49391336397818</c:v>
                </c:pt>
                <c:pt idx="10">
                  <c:v>115.56533674539602</c:v>
                </c:pt>
                <c:pt idx="11">
                  <c:v>125.68547122188964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D6F9-4860-9C90-3F77D7F18A17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2023году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6F9-4860-9C90-3F77D7F18A17}"/>
                </c:ext>
              </c:extLst>
            </c:dLbl>
            <c:dLbl>
              <c:idx val="1"/>
              <c:layout>
                <c:manualLayout>
                  <c:x val="-1.1339108363668275E-2"/>
                  <c:y val="-1.69329664845195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6F9-4860-9C90-3F77D7F18A17}"/>
                </c:ext>
              </c:extLst>
            </c:dLbl>
            <c:dLbl>
              <c:idx val="2"/>
              <c:layout>
                <c:manualLayout>
                  <c:x val="-4.4901787069646744E-3"/>
                  <c:y val="5.688943364583412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6F9-4860-9C90-3F77D7F18A17}"/>
                </c:ext>
              </c:extLst>
            </c:dLbl>
            <c:dLbl>
              <c:idx val="3"/>
              <c:layout>
                <c:manualLayout>
                  <c:x val="-2.8190107199079835E-2"/>
                  <c:y val="5.06612942216312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6F9-4860-9C90-3F77D7F18A17}"/>
                </c:ext>
              </c:extLst>
            </c:dLbl>
            <c:dLbl>
              <c:idx val="9"/>
              <c:layout>
                <c:manualLayout>
                  <c:x val="-3.432004400039676E-2"/>
                  <c:y val="3.26723538788121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6F9-4860-9C90-3F77D7F18A17}"/>
                </c:ext>
              </c:extLst>
            </c:dLbl>
            <c:dLbl>
              <c:idx val="10"/>
              <c:layout>
                <c:manualLayout>
                  <c:x val="-4.7399736316183216E-2"/>
                  <c:y val="-2.42926238734485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6F9-4860-9C90-3F77D7F18A17}"/>
                </c:ext>
              </c:extLst>
            </c:dLbl>
            <c:dLbl>
              <c:idx val="11"/>
              <c:layout>
                <c:manualLayout>
                  <c:x val="-4.5867252115853872E-2"/>
                  <c:y val="-6.02705045590868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6F9-4860-9C90-3F77D7F18A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конс'!$B$5:$C$5</c:f>
              <c:numCache>
                <c:formatCode>0.0</c:formatCode>
                <c:ptCount val="2"/>
                <c:pt idx="0">
                  <c:v>65.734153105285401</c:v>
                </c:pt>
                <c:pt idx="1">
                  <c:v>-10.262215144944603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D6F9-4860-9C90-3F77D7F18A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52576"/>
        <c:axId val="-1303859104"/>
      </c:lineChart>
      <c:catAx>
        <c:axId val="-130384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1488"/>
        <c:crosses val="autoZero"/>
        <c:auto val="1"/>
        <c:lblAlgn val="ctr"/>
        <c:lblOffset val="100"/>
        <c:noMultiLvlLbl val="0"/>
      </c:catAx>
      <c:valAx>
        <c:axId val="-1303851488"/>
        <c:scaling>
          <c:orientation val="minMax"/>
          <c:max val="150"/>
          <c:min val="-1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9312"/>
        <c:crosses val="autoZero"/>
        <c:crossBetween val="between"/>
      </c:valAx>
      <c:catAx>
        <c:axId val="-1303852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59104"/>
        <c:crosses val="autoZero"/>
        <c:auto val="1"/>
        <c:lblAlgn val="ctr"/>
        <c:lblOffset val="100"/>
        <c:noMultiLvlLbl val="0"/>
      </c:catAx>
      <c:valAx>
        <c:axId val="-1303859104"/>
        <c:scaling>
          <c:orientation val="minMax"/>
          <c:max val="140"/>
          <c:min val="-2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52576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2023год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3.7275758429604756E-3"/>
                  <c:y val="0.1346842519685040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934-40DF-9236-E387F1A8AD23}"/>
                </c:ext>
              </c:extLst>
            </c:dLbl>
            <c:dLbl>
              <c:idx val="11"/>
              <c:layout>
                <c:manualLayout>
                  <c:x val="0"/>
                  <c:y val="0.174881159969180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934-40DF-9236-E387F1A8AD23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район'!$B$2:$C$2</c:f>
              <c:numCache>
                <c:formatCode>#\ ##0.0</c:formatCode>
                <c:ptCount val="2"/>
                <c:pt idx="0">
                  <c:v>26.929254</c:v>
                </c:pt>
                <c:pt idx="1">
                  <c:v>-8.7103705600000012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934-40DF-9236-E387F1A8AD23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29.69454915</c:v>
                </c:pt>
                <c:pt idx="1">
                  <c:v>46.65335902999999</c:v>
                </c:pt>
                <c:pt idx="2">
                  <c:v>61.016372890000007</c:v>
                </c:pt>
                <c:pt idx="3">
                  <c:v>47.482452309999985</c:v>
                </c:pt>
                <c:pt idx="4">
                  <c:v>44.535246880000003</c:v>
                </c:pt>
                <c:pt idx="5">
                  <c:v>50.382683270000008</c:v>
                </c:pt>
                <c:pt idx="6">
                  <c:v>62.086710750000009</c:v>
                </c:pt>
                <c:pt idx="7">
                  <c:v>53.423466509999997</c:v>
                </c:pt>
                <c:pt idx="8">
                  <c:v>53.347574209999998</c:v>
                </c:pt>
                <c:pt idx="9">
                  <c:v>60.364800680000009</c:v>
                </c:pt>
                <c:pt idx="10">
                  <c:v>54.637539190000005</c:v>
                </c:pt>
                <c:pt idx="11">
                  <c:v>94.954083080000004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934-40DF-9236-E387F1A8AD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5504"/>
        <c:axId val="-1303850400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2022 году</c:v>
                </c:pt>
              </c:strCache>
            </c:strRef>
          </c:tx>
          <c:dLbls>
            <c:dLbl>
              <c:idx val="0"/>
              <c:layout>
                <c:manualLayout>
                  <c:x val="-3.6555446398791838E-2"/>
                  <c:y val="-5.12783197790206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934-40DF-9236-E387F1A8AD23}"/>
                </c:ext>
              </c:extLst>
            </c:dLbl>
            <c:dLbl>
              <c:idx val="3"/>
              <c:layout>
                <c:manualLayout>
                  <c:x val="-3.5840641730064876E-2"/>
                  <c:y val="-6.25000000000000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934-40DF-9236-E387F1A8AD23}"/>
                </c:ext>
              </c:extLst>
            </c:dLbl>
            <c:dLbl>
              <c:idx val="6"/>
              <c:layout>
                <c:manualLayout>
                  <c:x val="-4.1621705298750158E-2"/>
                  <c:y val="3.27885785457186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934-40DF-9236-E387F1A8AD23}"/>
                </c:ext>
              </c:extLst>
            </c:dLbl>
            <c:dLbl>
              <c:idx val="8"/>
              <c:layout>
                <c:manualLayout>
                  <c:x val="-3.1799271398540593E-2"/>
                  <c:y val="3.5330825383473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934-40DF-9236-E387F1A8AD23}"/>
                </c:ext>
              </c:extLst>
            </c:dLbl>
            <c:dLbl>
              <c:idx val="9"/>
              <c:layout>
                <c:manualLayout>
                  <c:x val="-3.7390667558936788E-2"/>
                  <c:y val="3.7704199475065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934-40DF-9236-E387F1A8AD23}"/>
                </c:ext>
              </c:extLst>
            </c:dLbl>
            <c:dLbl>
              <c:idx val="10"/>
              <c:layout>
                <c:manualLayout>
                  <c:x val="-3.1799271398540593E-2"/>
                  <c:y val="-4.3478826586937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934-40DF-9236-E387F1A8AD23}"/>
                </c:ext>
              </c:extLst>
            </c:dLbl>
            <c:dLbl>
              <c:idx val="11"/>
              <c:layout>
                <c:manualLayout>
                  <c:x val="-5.8439877430262042E-2"/>
                  <c:y val="6.5161942257217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934-40DF-9236-E387F1A8AD23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107.86046753211787</c:v>
                </c:pt>
                <c:pt idx="1">
                  <c:v>98.606219454894912</c:v>
                </c:pt>
                <c:pt idx="2">
                  <c:v>124.1515373701446</c:v>
                </c:pt>
                <c:pt idx="3">
                  <c:v>82.227431174094647</c:v>
                </c:pt>
                <c:pt idx="4">
                  <c:v>127.2024946437365</c:v>
                </c:pt>
                <c:pt idx="5">
                  <c:v>135.51301144725167</c:v>
                </c:pt>
                <c:pt idx="6">
                  <c:v>125.64426564213677</c:v>
                </c:pt>
                <c:pt idx="7">
                  <c:v>129.69132929382485</c:v>
                </c:pt>
                <c:pt idx="8">
                  <c:v>117.54674219236895</c:v>
                </c:pt>
                <c:pt idx="9">
                  <c:v>119.46111720113599</c:v>
                </c:pt>
                <c:pt idx="10">
                  <c:v>116.81309413848362</c:v>
                </c:pt>
                <c:pt idx="11">
                  <c:v>133.71077334484968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3934-40DF-9236-E387F1A8AD23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2023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4.2560929332932013E-2"/>
                  <c:y val="3.05550045129885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934-40DF-9236-E387F1A8AD23}"/>
                </c:ext>
              </c:extLst>
            </c:dLbl>
            <c:dLbl>
              <c:idx val="1"/>
              <c:layout>
                <c:manualLayout>
                  <c:x val="-5.9633727749207202E-3"/>
                  <c:y val="-3.07675923981615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934-40DF-9236-E387F1A8AD23}"/>
                </c:ext>
              </c:extLst>
            </c:dLbl>
            <c:dLbl>
              <c:idx val="4"/>
              <c:layout>
                <c:manualLayout>
                  <c:x val="-2.7241325187569655E-2"/>
                  <c:y val="3.5330825383473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934-40DF-9236-E387F1A8AD23}"/>
                </c:ext>
              </c:extLst>
            </c:dLbl>
            <c:dLbl>
              <c:idx val="10"/>
              <c:layout>
                <c:manualLayout>
                  <c:x val="-3.483790220585456E-2"/>
                  <c:y val="3.02463317079634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934-40DF-9236-E387F1A8AD23}"/>
                </c:ext>
              </c:extLst>
            </c:dLbl>
            <c:dLbl>
              <c:idx val="11"/>
              <c:layout>
                <c:manualLayout>
                  <c:x val="-1.8125432765627995E-2"/>
                  <c:y val="-3.5852086073671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934-40DF-9236-E387F1A8AD23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район'!$B$5:$C$5</c:f>
              <c:numCache>
                <c:formatCode>0.0</c:formatCode>
                <c:ptCount val="2"/>
                <c:pt idx="0">
                  <c:v>90.687532799264616</c:v>
                </c:pt>
                <c:pt idx="1">
                  <c:v>-18.670403891815983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3934-40DF-9236-E387F1A8AD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48768"/>
        <c:axId val="-1303848224"/>
      </c:lineChart>
      <c:catAx>
        <c:axId val="-130384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0400"/>
        <c:crosses val="autoZero"/>
        <c:auto val="1"/>
        <c:lblAlgn val="ctr"/>
        <c:lblOffset val="100"/>
        <c:noMultiLvlLbl val="0"/>
      </c:catAx>
      <c:valAx>
        <c:axId val="-1303850400"/>
        <c:scaling>
          <c:orientation val="minMax"/>
          <c:max val="100"/>
          <c:min val="-1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5504"/>
        <c:crosses val="autoZero"/>
        <c:crossBetween val="between"/>
      </c:valAx>
      <c:catAx>
        <c:axId val="-1303848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48224"/>
        <c:crosses val="autoZero"/>
        <c:auto val="1"/>
        <c:lblAlgn val="ctr"/>
        <c:lblOffset val="100"/>
        <c:noMultiLvlLbl val="0"/>
      </c:catAx>
      <c:valAx>
        <c:axId val="-1303848224"/>
        <c:scaling>
          <c:orientation val="minMax"/>
          <c:max val="170"/>
          <c:min val="-3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48768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2.7293037473517346E-2"/>
          <c:y val="0.21522823354407697"/>
          <c:w val="0.95763620368873825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dLbl>
              <c:idx val="2"/>
              <c:layout>
                <c:manualLayout>
                  <c:x val="-0.15334948829919109"/>
                  <c:y val="-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D5B-4E59-9FF0-4EF0F43EE500}"/>
                </c:ext>
              </c:extLst>
            </c:dLbl>
            <c:dLbl>
              <c:idx val="4"/>
              <c:layout>
                <c:manualLayout>
                  <c:x val="-9.9769546604292936E-2"/>
                  <c:y val="8.859947298390221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D5B-4E59-9FF0-4EF0F43EE50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28.08967331680623</c:v>
                </c:pt>
                <c:pt idx="1">
                  <c:v>-36.880445011645172</c:v>
                </c:pt>
                <c:pt idx="2">
                  <c:v>-9.7771873847699489</c:v>
                </c:pt>
                <c:pt idx="3">
                  <c:v>11.230024016578737</c:v>
                </c:pt>
                <c:pt idx="4">
                  <c:v>-4.3019632739460034</c:v>
                </c:pt>
                <c:pt idx="5">
                  <c:v>17.782443156591444</c:v>
                </c:pt>
                <c:pt idx="6">
                  <c:v>8.7391154494147685</c:v>
                </c:pt>
                <c:pt idx="7">
                  <c:v>25.799102532733531</c:v>
                </c:pt>
                <c:pt idx="8">
                  <c:v>40.774673932742331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5B-4E59-9FF0-4EF0F43EE50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1117451712"/>
        <c:axId val="-1117438112"/>
      </c:barChart>
      <c:catAx>
        <c:axId val="-11174517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38112"/>
        <c:crosses val="autoZero"/>
        <c:auto val="1"/>
        <c:lblAlgn val="ctr"/>
        <c:lblOffset val="100"/>
        <c:noMultiLvlLbl val="0"/>
      </c:catAx>
      <c:valAx>
        <c:axId val="-1117438112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-1117451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</a:t>
            </a:r>
            <a:r>
              <a:rPr lang="ru-RU" baseline="0"/>
              <a:t> доходов консолидированного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6354265225835373E-2"/>
          <c:y val="0.21683144300711765"/>
          <c:w val="0.38632239430307258"/>
          <c:h val="0.73987125414510602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район'!$A$5:$A$8</c:f>
              <c:strCache>
                <c:ptCount val="4"/>
                <c:pt idx="0">
                  <c:v>Налог на доходы физических лиц</c:v>
                </c:pt>
                <c:pt idx="1">
                  <c:v>Прочие налоговые доходы</c:v>
                </c:pt>
                <c:pt idx="2">
                  <c:v>Безвозмездные поступления</c:v>
                </c:pt>
                <c:pt idx="3">
                  <c:v>Неналоговые доходы</c:v>
                </c:pt>
              </c:strCache>
            </c:strRef>
          </c:cat>
          <c:val>
            <c:numRef>
              <c:f>'Структура конс и район'!$B$5:$B$8</c:f>
              <c:numCache>
                <c:formatCode>#\ ##0.0</c:formatCode>
                <c:ptCount val="4"/>
                <c:pt idx="0">
                  <c:v>13.077029449999998</c:v>
                </c:pt>
                <c:pt idx="1">
                  <c:v>10.409318219999999</c:v>
                </c:pt>
                <c:pt idx="2">
                  <c:v>263.20304605000001</c:v>
                </c:pt>
                <c:pt idx="3" formatCode="0.0">
                  <c:v>12.255893170000002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ED-49B4-8856-522B1FEA90C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8049814916255837"/>
          <c:y val="0.41903790624104892"/>
          <c:w val="0.35836611722523781"/>
          <c:h val="0.4421204758300305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бюджета Новокубанского района</a:t>
            </a:r>
          </a:p>
        </c:rich>
      </c:tx>
      <c:layout>
        <c:manualLayout>
          <c:xMode val="edge"/>
          <c:yMode val="edge"/>
          <c:x val="0.21203585534016509"/>
          <c:y val="1.275510631096547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1273380548261956E-2"/>
          <c:y val="0.20577166886672721"/>
          <c:w val="0.40978341979412736"/>
          <c:h val="0.78115786235131179"/>
        </c:manualLayout>
      </c:layout>
      <c:doughnutChart>
        <c:varyColors val="1"/>
        <c:ser>
          <c:idx val="0"/>
          <c:order val="0"/>
          <c:dLbls>
            <c:dLbl>
              <c:idx val="1"/>
              <c:layout>
                <c:manualLayout>
                  <c:x val="8.9215105522327226E-2"/>
                  <c:y val="-7.65306378657928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DB8-4C94-85FF-0924D3A40AE3}"/>
                </c:ext>
              </c:extLst>
            </c:dLbl>
            <c:dLbl>
              <c:idx val="2"/>
              <c:layout>
                <c:manualLayout>
                  <c:x val="0"/>
                  <c:y val="-3.401361682924126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DB8-4C94-85FF-0924D3A40AE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район'!$A$15:$A$17</c:f>
              <c:strCache>
                <c:ptCount val="3"/>
                <c:pt idx="0">
                  <c:v>Налог на доходы физических лиц</c:v>
                </c:pt>
                <c:pt idx="1">
                  <c:v>Безвозмездные поступления</c:v>
                </c:pt>
                <c:pt idx="2">
                  <c:v>Неналоговые доходы</c:v>
                </c:pt>
              </c:strCache>
            </c:strRef>
          </c:cat>
          <c:val>
            <c:numRef>
              <c:f>'Структура конс и район'!$B$15:$B$17</c:f>
              <c:numCache>
                <c:formatCode>#\ ##0.0</c:formatCode>
                <c:ptCount val="3"/>
                <c:pt idx="0">
                  <c:v>9.8246399999999987</c:v>
                </c:pt>
                <c:pt idx="1">
                  <c:v>231.15078555000002</c:v>
                </c:pt>
                <c:pt idx="2" formatCode="0.0">
                  <c:v>9.3471150000000005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B8-4C94-85FF-0924D3A40AE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7745161968443492"/>
          <c:y val="0.33794135262378561"/>
          <c:w val="0.40916611448721596"/>
          <c:h val="0.542654448100610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12,2%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DD-443C-80D4-933E23CA14CD}"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1,2 %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6DD-443C-80D4-933E23CA14CD}"/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1,1%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6DD-443C-80D4-933E23CA14CD}"/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3,2%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6DD-443C-80D4-933E23CA14CD}"/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4,1%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6DD-443C-80D4-933E23CA14CD}"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36DD-443C-80D4-933E23CA14CD}"/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6DD-443C-80D4-933E23CA14CD}"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66,8%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6DD-443C-80D4-933E23CA14CD}"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7,4%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6DD-443C-80D4-933E23CA14CD}"/>
                </c:ext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3,9%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6DD-443C-80D4-933E23CA14C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DD-443C-80D4-933E23CA14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333,4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D8B9AA09-9B57-440E-ACC5-9905F1B4E98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433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76475" y="812800"/>
            <a:ext cx="30067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8B9AA09-9B57-440E-ACC5-9905F1B4E98B}" type="slidenum">
              <a:rPr lang="ru-RU" sz="1400" b="0" strike="noStrike" spc="-1" smtClean="0">
                <a:latin typeface="Times New Roman"/>
              </a:rPr>
              <a:t>2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12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ln w="0">
            <a:noFill/>
          </a:ln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52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sldNum"/>
          </p:nvPr>
        </p:nvSpPr>
        <p:spPr>
          <a:xfrm>
            <a:off x="3849840" y="9428400"/>
            <a:ext cx="2945880" cy="49788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B048C9DC-027A-4A4B-896D-996465FE320C}" type="slidenum">
              <a:rPr lang="ru-RU" sz="11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02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1855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-601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288880" y="1465560"/>
            <a:ext cx="44539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7" name="Group 4"/>
          <p:cNvGrpSpPr/>
          <p:nvPr/>
        </p:nvGrpSpPr>
        <p:grpSpPr>
          <a:xfrm>
            <a:off x="1946880" y="0"/>
            <a:ext cx="4926960" cy="3411720"/>
            <a:chOff x="1946880" y="0"/>
            <a:chExt cx="4926960" cy="3411720"/>
          </a:xfrm>
        </p:grpSpPr>
        <p:grpSp>
          <p:nvGrpSpPr>
            <p:cNvPr id="48" name="Group 5"/>
            <p:cNvGrpSpPr/>
            <p:nvPr/>
          </p:nvGrpSpPr>
          <p:grpSpPr>
            <a:xfrm>
              <a:off x="1946880" y="25920"/>
              <a:ext cx="1835280" cy="3377520"/>
              <a:chOff x="1946880" y="25920"/>
              <a:chExt cx="1835280" cy="3377520"/>
            </a:xfrm>
          </p:grpSpPr>
          <p:grpSp>
            <p:nvGrpSpPr>
              <p:cNvPr id="49" name="Group 6"/>
              <p:cNvGrpSpPr/>
              <p:nvPr/>
            </p:nvGrpSpPr>
            <p:grpSpPr>
              <a:xfrm>
                <a:off x="1946880" y="25920"/>
                <a:ext cx="1835280" cy="1732320"/>
                <a:chOff x="1946880" y="25920"/>
                <a:chExt cx="1835280" cy="1732320"/>
              </a:xfrm>
            </p:grpSpPr>
            <p:sp>
              <p:nvSpPr>
                <p:cNvPr id="50" name="CustomShape 7"/>
                <p:cNvSpPr/>
                <p:nvPr/>
              </p:nvSpPr>
              <p:spPr>
                <a:xfrm>
                  <a:off x="194688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1" name="CustomShape 8"/>
                <p:cNvSpPr/>
                <p:nvPr/>
              </p:nvSpPr>
              <p:spPr>
                <a:xfrm>
                  <a:off x="287316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2" name="CustomShape 9"/>
                <p:cNvSpPr/>
                <p:nvPr/>
              </p:nvSpPr>
              <p:spPr>
                <a:xfrm>
                  <a:off x="194688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0"/>
                <p:cNvSpPr/>
                <p:nvPr/>
              </p:nvSpPr>
              <p:spPr>
                <a:xfrm>
                  <a:off x="287316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4" name="Group 11"/>
              <p:cNvGrpSpPr/>
              <p:nvPr/>
            </p:nvGrpSpPr>
            <p:grpSpPr>
              <a:xfrm>
                <a:off x="1962720" y="1733760"/>
                <a:ext cx="1755360" cy="1669680"/>
                <a:chOff x="1962720" y="1733760"/>
                <a:chExt cx="1755360" cy="1669680"/>
              </a:xfrm>
            </p:grpSpPr>
            <p:sp>
              <p:nvSpPr>
                <p:cNvPr id="55" name="CustomShape 12"/>
                <p:cNvSpPr/>
                <p:nvPr/>
              </p:nvSpPr>
              <p:spPr>
                <a:xfrm rot="2502000">
                  <a:off x="1957320" y="20811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6" name="CustomShape 13"/>
                <p:cNvSpPr/>
                <p:nvPr/>
              </p:nvSpPr>
              <p:spPr>
                <a:xfrm rot="8298000">
                  <a:off x="2615040" y="20505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CustomShape 14"/>
                <p:cNvSpPr/>
                <p:nvPr/>
              </p:nvSpPr>
              <p:spPr>
                <a:xfrm rot="8298000">
                  <a:off x="1966320" y="267912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CustomShape 15"/>
                <p:cNvSpPr/>
                <p:nvPr/>
              </p:nvSpPr>
              <p:spPr>
                <a:xfrm rot="13302000">
                  <a:off x="2586960" y="267984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9" name="Group 16"/>
            <p:cNvGrpSpPr/>
            <p:nvPr/>
          </p:nvGrpSpPr>
          <p:grpSpPr>
            <a:xfrm>
              <a:off x="4050360" y="0"/>
              <a:ext cx="1281240" cy="1372680"/>
              <a:chOff x="4050360" y="0"/>
              <a:chExt cx="1281240" cy="1372680"/>
            </a:xfrm>
          </p:grpSpPr>
          <p:grpSp>
            <p:nvGrpSpPr>
              <p:cNvPr id="60" name="Group 17"/>
              <p:cNvGrpSpPr/>
              <p:nvPr/>
            </p:nvGrpSpPr>
            <p:grpSpPr>
              <a:xfrm>
                <a:off x="4712400" y="716760"/>
                <a:ext cx="619200" cy="645480"/>
                <a:chOff x="4712400" y="716760"/>
                <a:chExt cx="619200" cy="645480"/>
              </a:xfrm>
            </p:grpSpPr>
            <p:sp>
              <p:nvSpPr>
                <p:cNvPr id="61" name="CustomShape 18"/>
                <p:cNvSpPr/>
                <p:nvPr/>
              </p:nvSpPr>
              <p:spPr>
                <a:xfrm rot="2763000">
                  <a:off x="4705560" y="83700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19"/>
                <p:cNvSpPr/>
                <p:nvPr/>
              </p:nvSpPr>
              <p:spPr>
                <a:xfrm rot="8037000">
                  <a:off x="4926600" y="84384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20"/>
                <p:cNvSpPr/>
                <p:nvPr/>
              </p:nvSpPr>
              <p:spPr>
                <a:xfrm rot="8037000">
                  <a:off x="4702320" y="108936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1"/>
                <p:cNvSpPr/>
                <p:nvPr/>
              </p:nvSpPr>
              <p:spPr>
                <a:xfrm rot="13563600">
                  <a:off x="4938840" y="108756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5" name="Group 22"/>
              <p:cNvGrpSpPr/>
              <p:nvPr/>
            </p:nvGrpSpPr>
            <p:grpSpPr>
              <a:xfrm>
                <a:off x="4050360" y="730440"/>
                <a:ext cx="635400" cy="642240"/>
                <a:chOff x="4050360" y="730440"/>
                <a:chExt cx="635400" cy="642240"/>
              </a:xfrm>
            </p:grpSpPr>
            <p:sp>
              <p:nvSpPr>
                <p:cNvPr id="66" name="CustomShape 23"/>
                <p:cNvSpPr/>
                <p:nvPr/>
              </p:nvSpPr>
              <p:spPr>
                <a:xfrm rot="10800000">
                  <a:off x="4371840" y="10458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7" name="CustomShape 24"/>
                <p:cNvSpPr/>
                <p:nvPr/>
              </p:nvSpPr>
              <p:spPr>
                <a:xfrm rot="10800000">
                  <a:off x="4371840" y="7300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8" name="CustomShape 25"/>
                <p:cNvSpPr/>
                <p:nvPr/>
              </p:nvSpPr>
              <p:spPr>
                <a:xfrm rot="10800000">
                  <a:off x="4051800" y="7380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6"/>
                <p:cNvSpPr/>
                <p:nvPr/>
              </p:nvSpPr>
              <p:spPr>
                <a:xfrm rot="10800000">
                  <a:off x="4050360" y="10468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70" name="Group 27"/>
              <p:cNvGrpSpPr/>
              <p:nvPr/>
            </p:nvGrpSpPr>
            <p:grpSpPr>
              <a:xfrm>
                <a:off x="4693680" y="0"/>
                <a:ext cx="634680" cy="676080"/>
                <a:chOff x="4693680" y="0"/>
                <a:chExt cx="634680" cy="676080"/>
              </a:xfrm>
            </p:grpSpPr>
            <p:sp>
              <p:nvSpPr>
                <p:cNvPr id="71" name="CustomShape 28"/>
                <p:cNvSpPr/>
                <p:nvPr/>
              </p:nvSpPr>
              <p:spPr>
                <a:xfrm>
                  <a:off x="469368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2" name="CustomShape 29"/>
                <p:cNvSpPr/>
                <p:nvPr/>
              </p:nvSpPr>
              <p:spPr>
                <a:xfrm>
                  <a:off x="501444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3" name="CustomShape 30"/>
                <p:cNvSpPr/>
                <p:nvPr/>
              </p:nvSpPr>
              <p:spPr>
                <a:xfrm>
                  <a:off x="469368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4" name="CustomShape 31"/>
                <p:cNvSpPr/>
                <p:nvPr/>
              </p:nvSpPr>
              <p:spPr>
                <a:xfrm>
                  <a:off x="501444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5" name="CustomShape 32"/>
              <p:cNvSpPr/>
              <p:nvPr/>
            </p:nvSpPr>
            <p:spPr>
              <a:xfrm rot="10800000">
                <a:off x="4050360" y="22320"/>
                <a:ext cx="628560" cy="6519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6" name="Group 33"/>
            <p:cNvGrpSpPr/>
            <p:nvPr/>
          </p:nvGrpSpPr>
          <p:grpSpPr>
            <a:xfrm>
              <a:off x="3881160" y="1507680"/>
              <a:ext cx="617760" cy="654840"/>
              <a:chOff x="3881160" y="1507680"/>
              <a:chExt cx="617760" cy="654840"/>
            </a:xfrm>
          </p:grpSpPr>
          <p:sp>
            <p:nvSpPr>
              <p:cNvPr id="77" name="CustomShape 34"/>
              <p:cNvSpPr/>
              <p:nvPr/>
            </p:nvSpPr>
            <p:spPr>
              <a:xfrm rot="5400000">
                <a:off x="4185720" y="1512360"/>
                <a:ext cx="31788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8" name="CustomShape 35"/>
              <p:cNvSpPr/>
              <p:nvPr/>
            </p:nvSpPr>
            <p:spPr>
              <a:xfrm rot="5400000">
                <a:off x="4185720" y="183744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9" name="CustomShape 36"/>
              <p:cNvSpPr/>
              <p:nvPr/>
            </p:nvSpPr>
            <p:spPr>
              <a:xfrm rot="5400000">
                <a:off x="3876120" y="152460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37"/>
              <p:cNvSpPr/>
              <p:nvPr/>
            </p:nvSpPr>
            <p:spPr>
              <a:xfrm rot="5400000">
                <a:off x="3876120" y="184932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1" name="Group 38"/>
            <p:cNvGrpSpPr/>
            <p:nvPr/>
          </p:nvGrpSpPr>
          <p:grpSpPr>
            <a:xfrm>
              <a:off x="4902840" y="2727000"/>
              <a:ext cx="620640" cy="647280"/>
              <a:chOff x="4902840" y="2727000"/>
              <a:chExt cx="620640" cy="647280"/>
            </a:xfrm>
          </p:grpSpPr>
          <p:sp>
            <p:nvSpPr>
              <p:cNvPr id="82" name="CustomShape 39"/>
              <p:cNvSpPr/>
              <p:nvPr/>
            </p:nvSpPr>
            <p:spPr>
              <a:xfrm rot="2771400">
                <a:off x="4896000" y="2847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3" name="CustomShape 40"/>
              <p:cNvSpPr/>
              <p:nvPr/>
            </p:nvSpPr>
            <p:spPr>
              <a:xfrm rot="8028600">
                <a:off x="5116680" y="2854800"/>
                <a:ext cx="41256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4" name="CustomShape 41"/>
              <p:cNvSpPr/>
              <p:nvPr/>
            </p:nvSpPr>
            <p:spPr>
              <a:xfrm rot="8028600">
                <a:off x="4893480" y="3101040"/>
                <a:ext cx="41220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2"/>
              <p:cNvSpPr/>
              <p:nvPr/>
            </p:nvSpPr>
            <p:spPr>
              <a:xfrm rot="13571400">
                <a:off x="5130000" y="3099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6" name="Group 43"/>
            <p:cNvGrpSpPr/>
            <p:nvPr/>
          </p:nvGrpSpPr>
          <p:grpSpPr>
            <a:xfrm>
              <a:off x="3808080" y="2266560"/>
              <a:ext cx="723960" cy="1145160"/>
              <a:chOff x="3808080" y="2266560"/>
              <a:chExt cx="723960" cy="1145160"/>
            </a:xfrm>
          </p:grpSpPr>
          <p:sp>
            <p:nvSpPr>
              <p:cNvPr id="87" name="CustomShape 44"/>
              <p:cNvSpPr/>
              <p:nvPr/>
            </p:nvSpPr>
            <p:spPr>
              <a:xfrm rot="2391600">
                <a:off x="3808080" y="2653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5"/>
              <p:cNvSpPr/>
              <p:nvPr/>
            </p:nvSpPr>
            <p:spPr>
              <a:xfrm rot="8408400">
                <a:off x="4082040" y="26352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6"/>
              <p:cNvSpPr/>
              <p:nvPr/>
            </p:nvSpPr>
            <p:spPr>
              <a:xfrm rot="2391600">
                <a:off x="3807720" y="2896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47"/>
              <p:cNvSpPr/>
              <p:nvPr/>
            </p:nvSpPr>
            <p:spPr>
              <a:xfrm rot="8408400">
                <a:off x="4082040" y="2878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48"/>
              <p:cNvSpPr/>
              <p:nvPr/>
            </p:nvSpPr>
            <p:spPr>
              <a:xfrm rot="2391600">
                <a:off x="3808080" y="240984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2" name="CustomShape 49"/>
              <p:cNvSpPr/>
              <p:nvPr/>
            </p:nvSpPr>
            <p:spPr>
              <a:xfrm rot="8408400">
                <a:off x="4082040" y="239148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3" name="CustomShape 50"/>
              <p:cNvSpPr/>
              <p:nvPr/>
            </p:nvSpPr>
            <p:spPr>
              <a:xfrm rot="2391600">
                <a:off x="3808080" y="31233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1"/>
              <p:cNvSpPr/>
              <p:nvPr/>
            </p:nvSpPr>
            <p:spPr>
              <a:xfrm rot="8408400">
                <a:off x="4082040" y="31050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5" name="Group 52"/>
            <p:cNvGrpSpPr/>
            <p:nvPr/>
          </p:nvGrpSpPr>
          <p:grpSpPr>
            <a:xfrm>
              <a:off x="4544280" y="1539360"/>
              <a:ext cx="1302480" cy="1264320"/>
              <a:chOff x="4544280" y="1539360"/>
              <a:chExt cx="1302480" cy="1264320"/>
            </a:xfrm>
          </p:grpSpPr>
          <p:sp>
            <p:nvSpPr>
              <p:cNvPr id="96" name="CustomShape 53"/>
              <p:cNvSpPr/>
              <p:nvPr/>
            </p:nvSpPr>
            <p:spPr>
              <a:xfrm rot="10800000">
                <a:off x="5203080" y="215928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7" name="CustomShape 54"/>
              <p:cNvSpPr/>
              <p:nvPr/>
            </p:nvSpPr>
            <p:spPr>
              <a:xfrm rot="10800000">
                <a:off x="5203080" y="153936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8" name="CustomShape 55"/>
              <p:cNvSpPr/>
              <p:nvPr/>
            </p:nvSpPr>
            <p:spPr>
              <a:xfrm rot="10800000">
                <a:off x="4547160" y="15530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6"/>
              <p:cNvSpPr/>
              <p:nvPr/>
            </p:nvSpPr>
            <p:spPr>
              <a:xfrm rot="10800000">
                <a:off x="4544280" y="21614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0" name="Group 57"/>
            <p:cNvGrpSpPr/>
            <p:nvPr/>
          </p:nvGrpSpPr>
          <p:grpSpPr>
            <a:xfrm>
              <a:off x="5515200" y="360"/>
              <a:ext cx="1260000" cy="1313640"/>
              <a:chOff x="5515200" y="360"/>
              <a:chExt cx="1260000" cy="1313640"/>
            </a:xfrm>
          </p:grpSpPr>
          <p:sp>
            <p:nvSpPr>
              <p:cNvPr id="101" name="CustomShape 58"/>
              <p:cNvSpPr/>
              <p:nvPr/>
            </p:nvSpPr>
            <p:spPr>
              <a:xfrm rot="10800000">
                <a:off x="6148800" y="65664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59"/>
              <p:cNvSpPr/>
              <p:nvPr/>
            </p:nvSpPr>
            <p:spPr>
              <a:xfrm rot="10800000">
                <a:off x="5528880" y="2340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0"/>
              <p:cNvSpPr/>
              <p:nvPr/>
            </p:nvSpPr>
            <p:spPr>
              <a:xfrm rot="10800000">
                <a:off x="6154560" y="0"/>
                <a:ext cx="620640" cy="655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1"/>
              <p:cNvSpPr/>
              <p:nvPr/>
            </p:nvSpPr>
            <p:spPr>
              <a:xfrm rot="10800000">
                <a:off x="5832720" y="98532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5" name="CustomShape 62"/>
              <p:cNvSpPr/>
              <p:nvPr/>
            </p:nvSpPr>
            <p:spPr>
              <a:xfrm rot="10800000">
                <a:off x="5832720" y="66816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6" name="CustomShape 63"/>
              <p:cNvSpPr/>
              <p:nvPr/>
            </p:nvSpPr>
            <p:spPr>
              <a:xfrm rot="10800000">
                <a:off x="5516280" y="6750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7" name="CustomShape 64"/>
              <p:cNvSpPr/>
              <p:nvPr/>
            </p:nvSpPr>
            <p:spPr>
              <a:xfrm rot="10800000">
                <a:off x="5515200" y="9864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8" name="CustomShape 65"/>
            <p:cNvSpPr/>
            <p:nvPr/>
          </p:nvSpPr>
          <p:spPr>
            <a:xfrm>
              <a:off x="5965560" y="2507040"/>
              <a:ext cx="779400" cy="74916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66"/>
            <p:cNvSpPr/>
            <p:nvPr/>
          </p:nvSpPr>
          <p:spPr>
            <a:xfrm rot="10800000">
              <a:off x="5965920" y="1577880"/>
              <a:ext cx="907920" cy="9284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0" name="CustomShape 67"/>
          <p:cNvSpPr/>
          <p:nvPr/>
        </p:nvSpPr>
        <p:spPr>
          <a:xfrm rot="10800000" flipH="1">
            <a:off x="0" y="-58680"/>
            <a:ext cx="6857280" cy="27666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8"/>
          <p:cNvSpPr/>
          <p:nvPr/>
        </p:nvSpPr>
        <p:spPr>
          <a:xfrm rot="10800000" flipV="1">
            <a:off x="-118800" y="6423480"/>
            <a:ext cx="6992640" cy="27198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9"/>
          <p:cNvSpPr/>
          <p:nvPr/>
        </p:nvSpPr>
        <p:spPr>
          <a:xfrm>
            <a:off x="195120" y="543960"/>
            <a:ext cx="1794122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2023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3" name="Group 70"/>
          <p:cNvGrpSpPr/>
          <p:nvPr/>
        </p:nvGrpSpPr>
        <p:grpSpPr>
          <a:xfrm>
            <a:off x="109800" y="4327200"/>
            <a:ext cx="6645240" cy="4716720"/>
            <a:chOff x="109800" y="4327200"/>
            <a:chExt cx="6645240" cy="4716720"/>
          </a:xfrm>
        </p:grpSpPr>
        <p:grpSp>
          <p:nvGrpSpPr>
            <p:cNvPr id="114" name="Group 71"/>
            <p:cNvGrpSpPr/>
            <p:nvPr/>
          </p:nvGrpSpPr>
          <p:grpSpPr>
            <a:xfrm>
              <a:off x="109800" y="4363200"/>
              <a:ext cx="2475720" cy="4671720"/>
              <a:chOff x="109800" y="4363200"/>
              <a:chExt cx="2475720" cy="4671720"/>
            </a:xfrm>
          </p:grpSpPr>
          <p:grpSp>
            <p:nvGrpSpPr>
              <p:cNvPr id="115" name="Group 72"/>
              <p:cNvGrpSpPr/>
              <p:nvPr/>
            </p:nvGrpSpPr>
            <p:grpSpPr>
              <a:xfrm>
                <a:off x="109800" y="4363200"/>
                <a:ext cx="2475720" cy="2396520"/>
                <a:chOff x="109800" y="4363200"/>
                <a:chExt cx="2475720" cy="2396520"/>
              </a:xfrm>
            </p:grpSpPr>
            <p:sp>
              <p:nvSpPr>
                <p:cNvPr id="116" name="CustomShape 73"/>
                <p:cNvSpPr/>
                <p:nvPr/>
              </p:nvSpPr>
              <p:spPr>
                <a:xfrm>
                  <a:off x="10980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7" name="CustomShape 74"/>
                <p:cNvSpPr/>
                <p:nvPr/>
              </p:nvSpPr>
              <p:spPr>
                <a:xfrm>
                  <a:off x="135864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8" name="CustomShape 75"/>
                <p:cNvSpPr/>
                <p:nvPr/>
              </p:nvSpPr>
              <p:spPr>
                <a:xfrm>
                  <a:off x="109800" y="560412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6"/>
                <p:cNvSpPr/>
                <p:nvPr/>
              </p:nvSpPr>
              <p:spPr>
                <a:xfrm>
                  <a:off x="1359360" y="5604120"/>
                  <a:ext cx="122616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0" name="Group 77"/>
              <p:cNvGrpSpPr/>
              <p:nvPr/>
            </p:nvGrpSpPr>
            <p:grpSpPr>
              <a:xfrm>
                <a:off x="120600" y="6735240"/>
                <a:ext cx="2377080" cy="2299680"/>
                <a:chOff x="120600" y="6735240"/>
                <a:chExt cx="2377080" cy="2299680"/>
              </a:xfrm>
            </p:grpSpPr>
            <p:sp>
              <p:nvSpPr>
                <p:cNvPr id="121" name="CustomShape 78"/>
                <p:cNvSpPr/>
                <p:nvPr/>
              </p:nvSpPr>
              <p:spPr>
                <a:xfrm rot="2545800">
                  <a:off x="109800" y="720540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2" name="CustomShape 79"/>
                <p:cNvSpPr/>
                <p:nvPr/>
              </p:nvSpPr>
              <p:spPr>
                <a:xfrm rot="8254200">
                  <a:off x="996120" y="717192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3" name="CustomShape 80"/>
                <p:cNvSpPr/>
                <p:nvPr/>
              </p:nvSpPr>
              <p:spPr>
                <a:xfrm rot="8254200">
                  <a:off x="121680" y="804096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4" name="CustomShape 81"/>
                <p:cNvSpPr/>
                <p:nvPr/>
              </p:nvSpPr>
              <p:spPr>
                <a:xfrm rot="13345800">
                  <a:off x="969480" y="804168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5" name="Group 82"/>
            <p:cNvGrpSpPr/>
            <p:nvPr/>
          </p:nvGrpSpPr>
          <p:grpSpPr>
            <a:xfrm>
              <a:off x="2946600" y="4327200"/>
              <a:ext cx="1733040" cy="1898640"/>
              <a:chOff x="2946600" y="4327200"/>
              <a:chExt cx="1733040" cy="1898640"/>
            </a:xfrm>
          </p:grpSpPr>
          <p:grpSp>
            <p:nvGrpSpPr>
              <p:cNvPr id="126" name="Group 83"/>
              <p:cNvGrpSpPr/>
              <p:nvPr/>
            </p:nvGrpSpPr>
            <p:grpSpPr>
              <a:xfrm>
                <a:off x="3835440" y="5318640"/>
                <a:ext cx="844200" cy="893160"/>
                <a:chOff x="3835440" y="5318640"/>
                <a:chExt cx="844200" cy="893160"/>
              </a:xfrm>
            </p:grpSpPr>
            <p:sp>
              <p:nvSpPr>
                <p:cNvPr id="127" name="CustomShape 84"/>
                <p:cNvSpPr/>
                <p:nvPr/>
              </p:nvSpPr>
              <p:spPr>
                <a:xfrm rot="2806800">
                  <a:off x="3825000" y="548460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8" name="CustomShape 85"/>
                <p:cNvSpPr/>
                <p:nvPr/>
              </p:nvSpPr>
              <p:spPr>
                <a:xfrm rot="7993200">
                  <a:off x="4123080" y="549756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9" name="CustomShape 86"/>
                <p:cNvSpPr/>
                <p:nvPr/>
              </p:nvSpPr>
              <p:spPr>
                <a:xfrm rot="7993200">
                  <a:off x="3820680" y="583704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87"/>
                <p:cNvSpPr/>
                <p:nvPr/>
              </p:nvSpPr>
              <p:spPr>
                <a:xfrm rot="13606800">
                  <a:off x="4143600" y="583452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1" name="Group 88"/>
              <p:cNvGrpSpPr/>
              <p:nvPr/>
            </p:nvGrpSpPr>
            <p:grpSpPr>
              <a:xfrm>
                <a:off x="2946600" y="5338080"/>
                <a:ext cx="857520" cy="887760"/>
                <a:chOff x="2946600" y="5338080"/>
                <a:chExt cx="857520" cy="887760"/>
              </a:xfrm>
            </p:grpSpPr>
            <p:sp>
              <p:nvSpPr>
                <p:cNvPr id="132" name="CustomShape 89"/>
                <p:cNvSpPr/>
                <p:nvPr/>
              </p:nvSpPr>
              <p:spPr>
                <a:xfrm rot="10800000">
                  <a:off x="3380400" y="57736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3" name="CustomShape 90"/>
                <p:cNvSpPr/>
                <p:nvPr/>
              </p:nvSpPr>
              <p:spPr>
                <a:xfrm rot="10800000">
                  <a:off x="3380400" y="53380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4" name="CustomShape 91"/>
                <p:cNvSpPr/>
                <p:nvPr/>
              </p:nvSpPr>
              <p:spPr>
                <a:xfrm rot="10800000">
                  <a:off x="2948400" y="534780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2"/>
                <p:cNvSpPr/>
                <p:nvPr/>
              </p:nvSpPr>
              <p:spPr>
                <a:xfrm rot="10800000">
                  <a:off x="2946600" y="577512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6" name="Group 93"/>
              <p:cNvGrpSpPr/>
              <p:nvPr/>
            </p:nvGrpSpPr>
            <p:grpSpPr>
              <a:xfrm>
                <a:off x="3814920" y="4327200"/>
                <a:ext cx="855720" cy="935280"/>
                <a:chOff x="3814920" y="4327200"/>
                <a:chExt cx="855720" cy="935280"/>
              </a:xfrm>
            </p:grpSpPr>
            <p:sp>
              <p:nvSpPr>
                <p:cNvPr id="137" name="CustomShape 94"/>
                <p:cNvSpPr/>
                <p:nvPr/>
              </p:nvSpPr>
              <p:spPr>
                <a:xfrm>
                  <a:off x="3814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8" name="CustomShape 95"/>
                <p:cNvSpPr/>
                <p:nvPr/>
              </p:nvSpPr>
              <p:spPr>
                <a:xfrm>
                  <a:off x="4246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9" name="CustomShape 96"/>
                <p:cNvSpPr/>
                <p:nvPr/>
              </p:nvSpPr>
              <p:spPr>
                <a:xfrm>
                  <a:off x="3814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0" name="CustomShape 97"/>
                <p:cNvSpPr/>
                <p:nvPr/>
              </p:nvSpPr>
              <p:spPr>
                <a:xfrm>
                  <a:off x="4246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41" name="CustomShape 98"/>
              <p:cNvSpPr/>
              <p:nvPr/>
            </p:nvSpPr>
            <p:spPr>
              <a:xfrm rot="10800000">
                <a:off x="2946960" y="4358520"/>
                <a:ext cx="847800" cy="9021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99"/>
            <p:cNvGrpSpPr/>
            <p:nvPr/>
          </p:nvGrpSpPr>
          <p:grpSpPr>
            <a:xfrm>
              <a:off x="2718360" y="6413040"/>
              <a:ext cx="833760" cy="905400"/>
              <a:chOff x="2718360" y="6413040"/>
              <a:chExt cx="833760" cy="905400"/>
            </a:xfrm>
          </p:grpSpPr>
          <p:sp>
            <p:nvSpPr>
              <p:cNvPr id="143" name="CustomShape 100"/>
              <p:cNvSpPr/>
              <p:nvPr/>
            </p:nvSpPr>
            <p:spPr>
              <a:xfrm rot="5400000">
                <a:off x="3124080" y="64252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101"/>
              <p:cNvSpPr/>
              <p:nvPr/>
            </p:nvSpPr>
            <p:spPr>
              <a:xfrm rot="5400000">
                <a:off x="3124080" y="68742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102"/>
              <p:cNvSpPr/>
              <p:nvPr/>
            </p:nvSpPr>
            <p:spPr>
              <a:xfrm rot="5400000">
                <a:off x="2706120" y="64414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3"/>
              <p:cNvSpPr/>
              <p:nvPr/>
            </p:nvSpPr>
            <p:spPr>
              <a:xfrm rot="5400000">
                <a:off x="2706120" y="68904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7" name="Group 104"/>
            <p:cNvGrpSpPr/>
            <p:nvPr/>
          </p:nvGrpSpPr>
          <p:grpSpPr>
            <a:xfrm>
              <a:off x="4093200" y="8099280"/>
              <a:ext cx="844200" cy="896760"/>
              <a:chOff x="4093200" y="8099280"/>
              <a:chExt cx="844200" cy="896760"/>
            </a:xfrm>
          </p:grpSpPr>
          <p:sp>
            <p:nvSpPr>
              <p:cNvPr id="148" name="CustomShape 105"/>
              <p:cNvSpPr/>
              <p:nvPr/>
            </p:nvSpPr>
            <p:spPr>
              <a:xfrm rot="2815200">
                <a:off x="4082040" y="8265960"/>
                <a:ext cx="54684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106"/>
              <p:cNvSpPr/>
              <p:nvPr/>
            </p:nvSpPr>
            <p:spPr>
              <a:xfrm rot="7985400">
                <a:off x="4380120" y="827964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107"/>
              <p:cNvSpPr/>
              <p:nvPr/>
            </p:nvSpPr>
            <p:spPr>
              <a:xfrm rot="7985400">
                <a:off x="4077720" y="862056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08"/>
              <p:cNvSpPr/>
              <p:nvPr/>
            </p:nvSpPr>
            <p:spPr>
              <a:xfrm rot="13614600">
                <a:off x="4401000" y="8618400"/>
                <a:ext cx="54720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2" name="Group 109"/>
            <p:cNvGrpSpPr/>
            <p:nvPr/>
          </p:nvGrpSpPr>
          <p:grpSpPr>
            <a:xfrm>
              <a:off x="2615400" y="7465680"/>
              <a:ext cx="981360" cy="1578240"/>
              <a:chOff x="2615400" y="7465680"/>
              <a:chExt cx="981360" cy="1578240"/>
            </a:xfrm>
          </p:grpSpPr>
          <p:sp>
            <p:nvSpPr>
              <p:cNvPr id="153" name="CustomShape 110"/>
              <p:cNvSpPr/>
              <p:nvPr/>
            </p:nvSpPr>
            <p:spPr>
              <a:xfrm rot="2434200">
                <a:off x="2614320" y="799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1"/>
              <p:cNvSpPr/>
              <p:nvPr/>
            </p:nvSpPr>
            <p:spPr>
              <a:xfrm rot="8365800">
                <a:off x="2984400" y="79754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2"/>
              <p:cNvSpPr/>
              <p:nvPr/>
            </p:nvSpPr>
            <p:spPr>
              <a:xfrm rot="2434200">
                <a:off x="2614320" y="833436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3"/>
              <p:cNvSpPr/>
              <p:nvPr/>
            </p:nvSpPr>
            <p:spPr>
              <a:xfrm rot="8365800">
                <a:off x="2984400" y="831168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4"/>
              <p:cNvSpPr/>
              <p:nvPr/>
            </p:nvSpPr>
            <p:spPr>
              <a:xfrm rot="2434200">
                <a:off x="2614320" y="766080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CustomShape 115"/>
              <p:cNvSpPr/>
              <p:nvPr/>
            </p:nvSpPr>
            <p:spPr>
              <a:xfrm rot="8365800">
                <a:off x="2984400" y="763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116"/>
              <p:cNvSpPr/>
              <p:nvPr/>
            </p:nvSpPr>
            <p:spPr>
              <a:xfrm rot="2434200">
                <a:off x="2614320" y="86479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17"/>
              <p:cNvSpPr/>
              <p:nvPr/>
            </p:nvSpPr>
            <p:spPr>
              <a:xfrm rot="8365800">
                <a:off x="2984400" y="86252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1" name="Group 118"/>
            <p:cNvGrpSpPr/>
            <p:nvPr/>
          </p:nvGrpSpPr>
          <p:grpSpPr>
            <a:xfrm>
              <a:off x="3612600" y="6456240"/>
              <a:ext cx="1757520" cy="1749600"/>
              <a:chOff x="3612600" y="6456240"/>
              <a:chExt cx="1757520" cy="1749600"/>
            </a:xfrm>
          </p:grpSpPr>
          <p:sp>
            <p:nvSpPr>
              <p:cNvPr id="162" name="CustomShape 119"/>
              <p:cNvSpPr/>
              <p:nvPr/>
            </p:nvSpPr>
            <p:spPr>
              <a:xfrm rot="10800000">
                <a:off x="4501440" y="731376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120"/>
              <p:cNvSpPr/>
              <p:nvPr/>
            </p:nvSpPr>
            <p:spPr>
              <a:xfrm rot="10800000">
                <a:off x="4501440" y="645624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121"/>
              <p:cNvSpPr/>
              <p:nvPr/>
            </p:nvSpPr>
            <p:spPr>
              <a:xfrm rot="10800000">
                <a:off x="3616200" y="647532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2"/>
              <p:cNvSpPr/>
              <p:nvPr/>
            </p:nvSpPr>
            <p:spPr>
              <a:xfrm rot="10800000">
                <a:off x="3612600" y="731700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6" name="Group 123"/>
            <p:cNvGrpSpPr/>
            <p:nvPr/>
          </p:nvGrpSpPr>
          <p:grpSpPr>
            <a:xfrm>
              <a:off x="4922280" y="4327920"/>
              <a:ext cx="1699560" cy="1816560"/>
              <a:chOff x="4922280" y="4327920"/>
              <a:chExt cx="1699560" cy="1816560"/>
            </a:xfrm>
          </p:grpSpPr>
          <p:sp>
            <p:nvSpPr>
              <p:cNvPr id="167" name="CustomShape 124"/>
              <p:cNvSpPr/>
              <p:nvPr/>
            </p:nvSpPr>
            <p:spPr>
              <a:xfrm rot="10800000">
                <a:off x="5777280" y="523620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5"/>
              <p:cNvSpPr/>
              <p:nvPr/>
            </p:nvSpPr>
            <p:spPr>
              <a:xfrm rot="10800000">
                <a:off x="4941000" y="436032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6"/>
              <p:cNvSpPr/>
              <p:nvPr/>
            </p:nvSpPr>
            <p:spPr>
              <a:xfrm rot="10800000">
                <a:off x="5784840" y="4327920"/>
                <a:ext cx="837000" cy="9072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27"/>
              <p:cNvSpPr/>
              <p:nvPr/>
            </p:nvSpPr>
            <p:spPr>
              <a:xfrm rot="10800000">
                <a:off x="5350680" y="56901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1" name="CustomShape 128"/>
              <p:cNvSpPr/>
              <p:nvPr/>
            </p:nvSpPr>
            <p:spPr>
              <a:xfrm rot="10800000">
                <a:off x="5350680" y="52520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2" name="CustomShape 129"/>
              <p:cNvSpPr/>
              <p:nvPr/>
            </p:nvSpPr>
            <p:spPr>
              <a:xfrm rot="10800000">
                <a:off x="4924080" y="52617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3" name="CustomShape 130"/>
              <p:cNvSpPr/>
              <p:nvPr/>
            </p:nvSpPr>
            <p:spPr>
              <a:xfrm rot="10800000">
                <a:off x="4922280" y="56912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4" name="CustomShape 131"/>
            <p:cNvSpPr/>
            <p:nvPr/>
          </p:nvSpPr>
          <p:spPr>
            <a:xfrm>
              <a:off x="5529960" y="7795080"/>
              <a:ext cx="1051560" cy="103644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132"/>
            <p:cNvSpPr/>
            <p:nvPr/>
          </p:nvSpPr>
          <p:spPr>
            <a:xfrm rot="10800000">
              <a:off x="5530320" y="6510600"/>
              <a:ext cx="1224720" cy="128448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6" name="CustomShape 133"/>
          <p:cNvSpPr/>
          <p:nvPr/>
        </p:nvSpPr>
        <p:spPr>
          <a:xfrm>
            <a:off x="1511280" y="7002720"/>
            <a:ext cx="342828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  <a:ea typeface="DejaVu Sans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7" name="CustomShape 134"/>
          <p:cNvSpPr/>
          <p:nvPr/>
        </p:nvSpPr>
        <p:spPr>
          <a:xfrm>
            <a:off x="783360" y="7278840"/>
            <a:ext cx="6059520" cy="173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8" name="CustomShape 135"/>
          <p:cNvSpPr/>
          <p:nvPr/>
        </p:nvSpPr>
        <p:spPr>
          <a:xfrm>
            <a:off x="82440" y="14796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6"/>
          <p:cNvSpPr/>
          <p:nvPr/>
        </p:nvSpPr>
        <p:spPr>
          <a:xfrm>
            <a:off x="82440" y="226584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37"/>
          <p:cNvSpPr/>
          <p:nvPr/>
        </p:nvSpPr>
        <p:spPr>
          <a:xfrm>
            <a:off x="82440" y="4565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сентябрь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1" name="CustomShape 138"/>
          <p:cNvSpPr/>
          <p:nvPr/>
        </p:nvSpPr>
        <p:spPr>
          <a:xfrm>
            <a:off x="82440" y="18738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февраль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2" name="CustomShape 139"/>
          <p:cNvSpPr/>
          <p:nvPr/>
        </p:nvSpPr>
        <p:spPr>
          <a:xfrm>
            <a:off x="82440" y="2646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0"/>
          <p:cNvSpPr/>
          <p:nvPr/>
        </p:nvSpPr>
        <p:spPr>
          <a:xfrm>
            <a:off x="82440" y="37875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1"/>
          <p:cNvSpPr/>
          <p:nvPr/>
        </p:nvSpPr>
        <p:spPr>
          <a:xfrm>
            <a:off x="82440" y="3024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2"/>
          <p:cNvSpPr/>
          <p:nvPr/>
        </p:nvSpPr>
        <p:spPr>
          <a:xfrm>
            <a:off x="79920" y="5337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3"/>
          <p:cNvSpPr/>
          <p:nvPr/>
        </p:nvSpPr>
        <p:spPr>
          <a:xfrm>
            <a:off x="82440" y="3404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7" name="CustomShape 144"/>
          <p:cNvSpPr/>
          <p:nvPr/>
        </p:nvSpPr>
        <p:spPr>
          <a:xfrm>
            <a:off x="81000" y="49507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октябрь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8" name="CustomShape 145"/>
          <p:cNvSpPr/>
          <p:nvPr/>
        </p:nvSpPr>
        <p:spPr>
          <a:xfrm>
            <a:off x="82440" y="41742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9" name="CustomShape 146"/>
          <p:cNvSpPr/>
          <p:nvPr/>
        </p:nvSpPr>
        <p:spPr>
          <a:xfrm>
            <a:off x="65160" y="5722560"/>
            <a:ext cx="1364400" cy="31680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90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720" y="5387400"/>
            <a:ext cx="406440" cy="550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440" cy="55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48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6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6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2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7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464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8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280" cy="5767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9" name="CustomShape 147"/>
          <p:cNvSpPr/>
          <p:nvPr/>
        </p:nvSpPr>
        <p:spPr>
          <a:xfrm>
            <a:off x="2463480" y="3904200"/>
            <a:ext cx="355032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городское поселение  Новокубанское – административный центр</a:t>
            </a:r>
            <a:endParaRPr lang="ru-RU" sz="1400" b="1" strike="noStrike" spc="-1" dirty="0">
              <a:latin typeface="Arial"/>
            </a:endParaRPr>
          </a:p>
        </p:txBody>
      </p:sp>
      <p:sp>
        <p:nvSpPr>
          <p:cNvPr id="200" name="CustomShape 148"/>
          <p:cNvSpPr/>
          <p:nvPr/>
        </p:nvSpPr>
        <p:spPr>
          <a:xfrm>
            <a:off x="2264760" y="3204000"/>
            <a:ext cx="431064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Муниципальное образование Новокубанский район</a:t>
            </a:r>
            <a:endParaRPr lang="ru-RU" sz="1400" b="1" strike="noStrike" spc="-1" dirty="0">
              <a:latin typeface="Arial"/>
            </a:endParaRPr>
          </a:p>
        </p:txBody>
      </p:sp>
      <p:sp>
        <p:nvSpPr>
          <p:cNvPr id="201" name="CustomShape 149"/>
          <p:cNvSpPr/>
          <p:nvPr/>
        </p:nvSpPr>
        <p:spPr>
          <a:xfrm>
            <a:off x="4014360" y="4883760"/>
            <a:ext cx="2721600" cy="11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2" name="CustomShape 150"/>
          <p:cNvSpPr/>
          <p:nvPr/>
        </p:nvSpPr>
        <p:spPr>
          <a:xfrm>
            <a:off x="4138560" y="4599360"/>
            <a:ext cx="253872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восемь сельских  поселений</a:t>
            </a:r>
            <a:r>
              <a:rPr lang="ru-RU" sz="1400" b="0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:</a:t>
            </a:r>
            <a:endParaRPr lang="ru-RU" sz="1400" b="0" strike="noStrike" spc="-1" dirty="0">
              <a:latin typeface="Arial"/>
            </a:endParaRPr>
          </a:p>
        </p:txBody>
      </p:sp>
      <p:pic>
        <p:nvPicPr>
          <p:cNvPr id="203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5880" cy="696600"/>
          </a:xfrm>
          <a:prstGeom prst="rect">
            <a:avLst/>
          </a:prstGeom>
          <a:ln w="0">
            <a:noFill/>
          </a:ln>
        </p:spPr>
      </p:pic>
      <p:grpSp>
        <p:nvGrpSpPr>
          <p:cNvPr id="204" name="Group 151"/>
          <p:cNvGrpSpPr/>
          <p:nvPr/>
        </p:nvGrpSpPr>
        <p:grpSpPr>
          <a:xfrm>
            <a:off x="5566680" y="434160"/>
            <a:ext cx="1276200" cy="807480"/>
            <a:chOff x="5566680" y="434160"/>
            <a:chExt cx="1276200" cy="807480"/>
          </a:xfrm>
        </p:grpSpPr>
        <p:sp>
          <p:nvSpPr>
            <p:cNvPr id="205" name="CustomShape 152"/>
            <p:cNvSpPr/>
            <p:nvPr/>
          </p:nvSpPr>
          <p:spPr>
            <a:xfrm>
              <a:off x="643752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3"/>
            <p:cNvSpPr/>
            <p:nvPr/>
          </p:nvSpPr>
          <p:spPr>
            <a:xfrm>
              <a:off x="630432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4"/>
            <p:cNvSpPr/>
            <p:nvPr/>
          </p:nvSpPr>
          <p:spPr>
            <a:xfrm>
              <a:off x="621936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5"/>
            <p:cNvSpPr/>
            <p:nvPr/>
          </p:nvSpPr>
          <p:spPr>
            <a:xfrm>
              <a:off x="5784840" y="434880"/>
              <a:ext cx="40752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6"/>
            <p:cNvSpPr/>
            <p:nvPr/>
          </p:nvSpPr>
          <p:spPr>
            <a:xfrm>
              <a:off x="600084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57"/>
            <p:cNvSpPr/>
            <p:nvPr/>
          </p:nvSpPr>
          <p:spPr>
            <a:xfrm>
              <a:off x="556668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1" name="CustomShape 158"/>
            <p:cNvSpPr/>
            <p:nvPr/>
          </p:nvSpPr>
          <p:spPr>
            <a:xfrm flipV="1">
              <a:off x="608616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2" name="CustomShape 159"/>
            <p:cNvSpPr/>
            <p:nvPr/>
          </p:nvSpPr>
          <p:spPr>
            <a:xfrm flipV="1">
              <a:off x="565164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160"/>
            <p:cNvSpPr/>
            <p:nvPr/>
          </p:nvSpPr>
          <p:spPr>
            <a:xfrm>
              <a:off x="587016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26640" y="126360"/>
            <a:ext cx="4453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109800" y="8996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09800" y="3422942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15968"/>
                </a:solidFill>
                <a:latin typeface="Segoe UI"/>
                <a:ea typeface="DejaVu Sans"/>
              </a:rPr>
              <a:t>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5581440" y="96048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0" name="CustomShape 9"/>
          <p:cNvSpPr/>
          <p:nvPr/>
        </p:nvSpPr>
        <p:spPr>
          <a:xfrm>
            <a:off x="5581440" y="3577618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3062620" y="7275716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2" name="Таблица 3"/>
          <p:cNvGraphicFramePr/>
          <p:nvPr>
            <p:extLst>
              <p:ext uri="{D42A27DB-BD31-4B8C-83A1-F6EECF244321}">
                <p14:modId xmlns:p14="http://schemas.microsoft.com/office/powerpoint/2010/main" val="1139727803"/>
              </p:ext>
            </p:extLst>
          </p:nvPr>
        </p:nvGraphicFramePr>
        <p:xfrm>
          <a:off x="167040" y="1217520"/>
          <a:ext cx="6357240" cy="226272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7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2 мес.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 годового бюджетного назначения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2 827,1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289,5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989,8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1 837,3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263,2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3 009,7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333,3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-182,6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3" name="Таблица 4"/>
          <p:cNvGraphicFramePr/>
          <p:nvPr>
            <p:extLst>
              <p:ext uri="{D42A27DB-BD31-4B8C-83A1-F6EECF244321}">
                <p14:modId xmlns:p14="http://schemas.microsoft.com/office/powerpoint/2010/main" val="637049532"/>
              </p:ext>
            </p:extLst>
          </p:nvPr>
        </p:nvGraphicFramePr>
        <p:xfrm>
          <a:off x="167040" y="3853800"/>
          <a:ext cx="6357240" cy="245376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2 мес.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2 266,8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249,4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626,8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1 640,0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231,2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2 406,7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286,9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-139,9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 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3758B4C3-D433-494E-A3A6-A45A41EE0909}"/>
              </a:ext>
            </a:extLst>
          </p:cNvPr>
          <p:cNvSpPr txBox="1"/>
          <p:nvPr/>
        </p:nvSpPr>
        <p:spPr>
          <a:xfrm>
            <a:off x="3534040" y="6371798"/>
            <a:ext cx="3398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</a:rPr>
              <a:t>МУНИЦИПАЛЬНЫЙ</a:t>
            </a:r>
            <a:r>
              <a:rPr lang="ru-RU" sz="1200" b="1" baseline="0" dirty="0">
                <a:latin typeface="+mj-lt"/>
              </a:rPr>
              <a:t> ДОЛГ МУНИЦИПАЛЬНОГО ОБРАЗОВАНИЯ НОВОКУБАНСКИЙ РАЙОН</a:t>
            </a:r>
            <a:endParaRPr lang="ru-RU" sz="1200" b="1" dirty="0">
              <a:latin typeface="+mj-lt"/>
            </a:endParaRPr>
          </a:p>
          <a:p>
            <a:pPr algn="ctr"/>
            <a:endParaRPr lang="ru-RU" sz="1200" b="1" dirty="0">
              <a:latin typeface="+mj-lt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42E8A756-5D45-4B96-8257-EA6A16BA8A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815634"/>
              </p:ext>
            </p:extLst>
          </p:nvPr>
        </p:nvGraphicFramePr>
        <p:xfrm>
          <a:off x="4316973" y="7754919"/>
          <a:ext cx="2207307" cy="4962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969">
                  <a:extLst>
                    <a:ext uri="{9D8B030D-6E8A-4147-A177-3AD203B41FA5}">
                      <a16:colId xmlns:a16="http://schemas.microsoft.com/office/drawing/2014/main" val="2277949693"/>
                    </a:ext>
                  </a:extLst>
                </a:gridCol>
                <a:gridCol w="1149338">
                  <a:extLst>
                    <a:ext uri="{9D8B030D-6E8A-4147-A177-3AD203B41FA5}">
                      <a16:colId xmlns:a16="http://schemas.microsoft.com/office/drawing/2014/main" val="154307641"/>
                    </a:ext>
                  </a:extLst>
                </a:gridCol>
              </a:tblGrid>
              <a:tr h="2481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 01.01.2023г.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36618205"/>
                  </a:ext>
                </a:extLst>
              </a:tr>
              <a:tr h="2481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 01.0</a:t>
                      </a:r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r>
                        <a:rPr lang="ru-RU" sz="1100" u="none" strike="noStrike" dirty="0">
                          <a:effectLst/>
                        </a:rPr>
                        <a:t>.2023г.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53980544"/>
                  </a:ext>
                </a:extLst>
              </a:tr>
            </a:tbl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0449906"/>
              </p:ext>
            </p:extLst>
          </p:nvPr>
        </p:nvGraphicFramePr>
        <p:xfrm>
          <a:off x="0" y="6307560"/>
          <a:ext cx="4453920" cy="2836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 rot="10800000" flipV="1">
            <a:off x="-118800" y="8244360"/>
            <a:ext cx="6992640" cy="898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3"/>
          <p:cNvSpPr/>
          <p:nvPr/>
        </p:nvSpPr>
        <p:spPr>
          <a:xfrm>
            <a:off x="26640" y="0"/>
            <a:ext cx="445392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201680" y="82764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1" name="CustomShape 5"/>
          <p:cNvSpPr/>
          <p:nvPr/>
        </p:nvSpPr>
        <p:spPr>
          <a:xfrm>
            <a:off x="1238040" y="486000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3838072"/>
              </p:ext>
            </p:extLst>
          </p:nvPr>
        </p:nvGraphicFramePr>
        <p:xfrm>
          <a:off x="-16560" y="959761"/>
          <a:ext cx="6857280" cy="3899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6006050"/>
              </p:ext>
            </p:extLst>
          </p:nvPr>
        </p:nvGraphicFramePr>
        <p:xfrm>
          <a:off x="26640" y="5090160"/>
          <a:ext cx="681408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3"/>
          <p:cNvSpPr/>
          <p:nvPr/>
        </p:nvSpPr>
        <p:spPr>
          <a:xfrm>
            <a:off x="26640" y="126360"/>
            <a:ext cx="412164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НАЛОГОВЫЕ И НЕНАЛОГОВЫЕ ДОХОДЫ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694103" y="4190221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575740" y="672570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17D79CE7-77CC-4822-9B10-B27584D2BF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280765"/>
              </p:ext>
            </p:extLst>
          </p:nvPr>
        </p:nvGraphicFramePr>
        <p:xfrm>
          <a:off x="5564560" y="4465396"/>
          <a:ext cx="965200" cy="138668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2350059322"/>
                    </a:ext>
                  </a:extLst>
                </a:gridCol>
              </a:tblGrid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72457937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74494581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263,2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8598182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26229090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898EDE96-4F4B-4ACB-BCC9-C9F3F7E3B4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172520"/>
              </p:ext>
            </p:extLst>
          </p:nvPr>
        </p:nvGraphicFramePr>
        <p:xfrm>
          <a:off x="5575740" y="7195256"/>
          <a:ext cx="965200" cy="158644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1240002958"/>
                    </a:ext>
                  </a:extLst>
                </a:gridCol>
              </a:tblGrid>
              <a:tr h="53626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79372842"/>
                  </a:ext>
                </a:extLst>
              </a:tr>
              <a:tr h="51391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231,2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04776659"/>
                  </a:ext>
                </a:extLst>
              </a:tr>
              <a:tr h="53626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6228353"/>
                  </a:ext>
                </a:extLst>
              </a:tr>
            </a:tbl>
          </a:graphicData>
        </a:graphic>
      </p:graphicFrame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4023507"/>
              </p:ext>
            </p:extLst>
          </p:nvPr>
        </p:nvGraphicFramePr>
        <p:xfrm>
          <a:off x="-1" y="599441"/>
          <a:ext cx="6873841" cy="2627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6999997"/>
              </p:ext>
            </p:extLst>
          </p:nvPr>
        </p:nvGraphicFramePr>
        <p:xfrm>
          <a:off x="-118799" y="3143463"/>
          <a:ext cx="6024300" cy="3145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0" name="CustomShape 9"/>
          <p:cNvSpPr/>
          <p:nvPr/>
        </p:nvSpPr>
        <p:spPr>
          <a:xfrm>
            <a:off x="1245178" y="4742468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298,9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6581196"/>
              </p:ext>
            </p:extLst>
          </p:nvPr>
        </p:nvGraphicFramePr>
        <p:xfrm>
          <a:off x="0" y="6156960"/>
          <a:ext cx="5694103" cy="2987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1" name="CustomShape 4"/>
          <p:cNvSpPr/>
          <p:nvPr/>
        </p:nvSpPr>
        <p:spPr>
          <a:xfrm>
            <a:off x="1245178" y="7692406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249,5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  <a:endParaRPr lang="ru-RU" sz="1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235440" y="33480"/>
            <a:ext cx="44539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08440" y="777600"/>
            <a:ext cx="653220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9" name="Table 5"/>
          <p:cNvGraphicFramePr/>
          <p:nvPr>
            <p:extLst>
              <p:ext uri="{D42A27DB-BD31-4B8C-83A1-F6EECF244321}">
                <p14:modId xmlns:p14="http://schemas.microsoft.com/office/powerpoint/2010/main" val="2157903713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Утверждено бюджетных назначений     на 2023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Исполнено      за январь-февраль  2023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% исполнения годовых бюджетных назначений 2023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ВСЕГО РАСХОДОВ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, в том числе: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3 009,6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315,3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DejaVu Sans"/>
                          <a:cs typeface="Times New Roman" panose="02020603050405020304" pitchFamily="18" charset="0"/>
                        </a:rPr>
                        <a:t>12,9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254,7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1 684,4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КУЛЬТУРА И КИНЕМАТОГРАФИЯ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499931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январь-февраль 2023 года муниципальные программы Новокубанского района исполнены в сумме 304,5 млн. руб., что составляет 11,1%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6276746"/>
              </p:ext>
            </p:extLst>
          </p:nvPr>
        </p:nvGraphicFramePr>
        <p:xfrm>
          <a:off x="390293" y="1298881"/>
          <a:ext cx="6206709" cy="6388011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январь-февраль 2023 года,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304,5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7570</TotalTime>
  <Words>671</Words>
  <Application>Microsoft Office PowerPoint</Application>
  <PresentationFormat>Экран (4:3)</PresentationFormat>
  <Paragraphs>287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Синельников Александр</cp:lastModifiedBy>
  <cp:revision>866</cp:revision>
  <cp:lastPrinted>2021-06-28T07:36:31Z</cp:lastPrinted>
  <dcterms:modified xsi:type="dcterms:W3CDTF">2023-03-27T14:10:15Z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Экран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7</vt:i4>
  </property>
</Properties>
</file>