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>
        <p:scale>
          <a:sx n="75" d="100"/>
          <a:sy n="75" d="100"/>
        </p:scale>
        <p:origin x="2578" y="-691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3.23\&#1050;&#1088;&#1072;&#1089;&#1086;&#1090;&#1072;%202023%20-%201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3.23\&#1050;&#1088;&#1072;&#1089;&#1086;&#1090;&#1072;%202023%20-%201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3.23\&#1050;&#1088;&#1072;&#1089;&#1086;&#1090;&#1072;%202023%20-%201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3.23\&#1050;&#1088;&#1072;&#1089;&#1086;&#1090;&#1072;%202023%20-%201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3.23\&#1050;&#1088;&#1072;&#1089;&#1086;&#1090;&#1072;%202023%20-%201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3.23\&#1050;&#1088;&#1072;&#1089;&#1086;&#1090;&#1072;%202023%20-%201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2575394259438877"/>
          <c:y val="3.588900170636431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0139742069906961"/>
          <c:y val="0.5044365472211646"/>
          <c:w val="0.53973308905413664"/>
          <c:h val="0.484536249665073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2"/>
                <c:pt idx="0">
                  <c:v>на 01.01.2023г.</c:v>
                </c:pt>
                <c:pt idx="1">
                  <c:v>на 01.03.2023г.</c:v>
                </c:pt>
              </c:strCache>
            </c:strRef>
          </c:cat>
          <c:val>
            <c:numRef>
              <c:f>'Мун долг'!$B$4:$B$8</c:f>
              <c:numCache>
                <c:formatCode>#\ ##0.0</c:formatCode>
                <c:ptCount val="5"/>
                <c:pt idx="0">
                  <c:v>23.8</c:v>
                </c:pt>
                <c:pt idx="1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03-401D-95C9-6D2DEE7A80C1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2"/>
                <c:pt idx="0">
                  <c:v>на 01.01.2023г.</c:v>
                </c:pt>
                <c:pt idx="1">
                  <c:v>на 01.03.2023г.</c:v>
                </c:pt>
              </c:strCache>
            </c:strRef>
          </c:cat>
          <c:val>
            <c:numRef>
              <c:f>'Мун долг'!$C$4:$C$8</c:f>
              <c:numCache>
                <c:formatCode>#\ ##0.0</c:formatCode>
                <c:ptCount val="5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03-401D-95C9-6D2DEE7A80C1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2"/>
                <c:pt idx="0">
                  <c:v>на 01.01.2023г.</c:v>
                </c:pt>
                <c:pt idx="1">
                  <c:v>на 01.03.2023г.</c:v>
                </c:pt>
              </c:strCache>
            </c:strRef>
          </c:cat>
          <c:val>
            <c:numRef>
              <c:f>'Мун долг'!$D$4:$D$7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03-401D-95C9-6D2DEE7A80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38712938660445223"/>
          <c:w val="0.85283070866141741"/>
          <c:h val="7.7827840532498471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330667378356E-3"/>
                  <c:y val="8.5230805174621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F9-4860-9C90-3F77D7F18A1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конс'!$B$2:$C$2</c:f>
              <c:numCache>
                <c:formatCode>#\ ##0.0</c:formatCode>
                <c:ptCount val="2"/>
                <c:pt idx="0">
                  <c:v>31.906479170000001</c:v>
                </c:pt>
                <c:pt idx="1">
                  <c:v>-6.95140885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F9-4860-9C90-3F77D7F18A17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  <c:pt idx="11">
                  <c:v>141.39764588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F9-4860-9C90-3F77D7F18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F9-4860-9C90-3F77D7F18A17}"/>
                </c:ext>
              </c:extLst>
            </c:dLbl>
            <c:dLbl>
              <c:idx val="1"/>
              <c:layout>
                <c:manualLayout>
                  <c:x val="-3.3762803910588453E-2"/>
                  <c:y val="4.96663819306945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6F9-4860-9C90-3F77D7F18A17}"/>
                </c:ext>
              </c:extLst>
            </c:dLbl>
            <c:dLbl>
              <c:idx val="3"/>
              <c:layout>
                <c:manualLayout>
                  <c:x val="-3.191075761818097E-2"/>
                  <c:y val="3.66391342111680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6F9-4860-9C90-3F77D7F18A17}"/>
                </c:ext>
              </c:extLst>
            </c:dLbl>
            <c:dLbl>
              <c:idx val="4"/>
              <c:layout>
                <c:manualLayout>
                  <c:x val="-2.7477441711903163E-2"/>
                  <c:y val="4.1666824050221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F9-4860-9C90-3F77D7F18A17}"/>
                </c:ext>
              </c:extLst>
            </c:dLbl>
            <c:dLbl>
              <c:idx val="5"/>
              <c:layout>
                <c:manualLayout>
                  <c:x val="-4.8932220516512338E-2"/>
                  <c:y val="3.5670510602615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F9-4860-9C90-3F77D7F18A17}"/>
                </c:ext>
              </c:extLst>
            </c:dLbl>
            <c:dLbl>
              <c:idx val="6"/>
              <c:layout>
                <c:manualLayout>
                  <c:x val="-4.198246500204291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F9-4860-9C90-3F77D7F18A17}"/>
                </c:ext>
              </c:extLst>
            </c:dLbl>
            <c:dLbl>
              <c:idx val="7"/>
              <c:layout>
                <c:manualLayout>
                  <c:x val="-1.675005230959849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F9-4860-9C90-3F77D7F18A17}"/>
                </c:ext>
              </c:extLst>
            </c:dLbl>
            <c:dLbl>
              <c:idx val="8"/>
              <c:layout>
                <c:manualLayout>
                  <c:x val="-3.1246791730832051E-2"/>
                  <c:y val="5.5469918212989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F9-4860-9C90-3F77D7F18A17}"/>
                </c:ext>
              </c:extLst>
            </c:dLbl>
            <c:dLbl>
              <c:idx val="9"/>
              <c:layout>
                <c:manualLayout>
                  <c:x val="-3.3607348686359742E-2"/>
                  <c:y val="-5.82597494716656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F9-4860-9C90-3F77D7F18A17}"/>
                </c:ext>
              </c:extLst>
            </c:dLbl>
            <c:dLbl>
              <c:idx val="10"/>
              <c:layout>
                <c:manualLayout>
                  <c:x val="-4.8743379299080687E-2"/>
                  <c:y val="-5.4074105037057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6F9-4860-9C90-3F77D7F18A17}"/>
                </c:ext>
              </c:extLst>
            </c:dLbl>
            <c:dLbl>
              <c:idx val="11"/>
              <c:layout>
                <c:manualLayout>
                  <c:x val="-6.342908558495497E-2"/>
                  <c:y val="-3.7272545665247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F9-4860-9C90-3F77D7F18A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  <c:pt idx="11">
                  <c:v>125.68547122188964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6F9-4860-9C90-3F77D7F18A17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2023году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F9-4860-9C90-3F77D7F18A17}"/>
                </c:ext>
              </c:extLst>
            </c:dLbl>
            <c:dLbl>
              <c:idx val="1"/>
              <c:layout>
                <c:manualLayout>
                  <c:x val="-1.1339108363668275E-2"/>
                  <c:y val="-1.6932966484519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F9-4860-9C90-3F77D7F18A17}"/>
                </c:ext>
              </c:extLst>
            </c:dLbl>
            <c:dLbl>
              <c:idx val="2"/>
              <c:layout>
                <c:manualLayout>
                  <c:x val="-4.4901787069646744E-3"/>
                  <c:y val="5.688943364583412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F9-4860-9C90-3F77D7F18A17}"/>
                </c:ext>
              </c:extLst>
            </c:dLbl>
            <c:dLbl>
              <c:idx val="3"/>
              <c:layout>
                <c:manualLayout>
                  <c:x val="-2.8190107199079835E-2"/>
                  <c:y val="5.0661294221631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F9-4860-9C90-3F77D7F18A17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6F9-4860-9C90-3F77D7F18A17}"/>
                </c:ext>
              </c:extLst>
            </c:dLbl>
            <c:dLbl>
              <c:idx val="10"/>
              <c:layout>
                <c:manualLayout>
                  <c:x val="-4.7399736316183216E-2"/>
                  <c:y val="-2.4292623873448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6F9-4860-9C90-3F77D7F18A17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6F9-4860-9C90-3F77D7F18A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конс'!$B$5:$C$5</c:f>
              <c:numCache>
                <c:formatCode>0.0</c:formatCode>
                <c:ptCount val="2"/>
                <c:pt idx="0">
                  <c:v>65.734153105285401</c:v>
                </c:pt>
                <c:pt idx="1">
                  <c:v>-10.262215144944603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D6F9-4860-9C90-3F77D7F18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140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3.7275758429604756E-3"/>
                  <c:y val="0.1346842519685040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34-40DF-9236-E387F1A8AD23}"/>
                </c:ext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34-40DF-9236-E387F1A8AD2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район'!$B$2:$C$2</c:f>
              <c:numCache>
                <c:formatCode>#\ ##0.0</c:formatCode>
                <c:ptCount val="2"/>
                <c:pt idx="0">
                  <c:v>26.929254</c:v>
                </c:pt>
                <c:pt idx="1">
                  <c:v>-8.7103705600000012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34-40DF-9236-E387F1A8AD23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  <c:pt idx="11">
                  <c:v>94.954083080000004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34-40DF-9236-E387F1A8A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34-40DF-9236-E387F1A8AD23}"/>
                </c:ext>
              </c:extLst>
            </c:dLbl>
            <c:dLbl>
              <c:idx val="3"/>
              <c:layout>
                <c:manualLayout>
                  <c:x val="-3.5840641730064876E-2"/>
                  <c:y val="-6.25000000000000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934-40DF-9236-E387F1A8AD23}"/>
                </c:ext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34-40DF-9236-E387F1A8AD23}"/>
                </c:ext>
              </c:extLst>
            </c:dLbl>
            <c:dLbl>
              <c:idx val="8"/>
              <c:layout>
                <c:manualLayout>
                  <c:x val="-3.1799271398540593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34-40DF-9236-E387F1A8AD23}"/>
                </c:ext>
              </c:extLst>
            </c:dLbl>
            <c:dLbl>
              <c:idx val="9"/>
              <c:layout>
                <c:manualLayout>
                  <c:x val="-3.7390667558936788E-2"/>
                  <c:y val="3.770419947506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34-40DF-9236-E387F1A8AD23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34-40DF-9236-E387F1A8AD23}"/>
                </c:ext>
              </c:extLst>
            </c:dLbl>
            <c:dLbl>
              <c:idx val="11"/>
              <c:layout>
                <c:manualLayout>
                  <c:x val="-5.8439877430262042E-2"/>
                  <c:y val="6.5161942257217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34-40DF-9236-E387F1A8AD2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  <c:pt idx="11">
                  <c:v>133.71077334484968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934-40DF-9236-E387F1A8AD23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2023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934-40DF-9236-E387F1A8AD23}"/>
                </c:ext>
              </c:extLst>
            </c:dLbl>
            <c:dLbl>
              <c:idx val="1"/>
              <c:layout>
                <c:manualLayout>
                  <c:x val="-5.9633727749207202E-3"/>
                  <c:y val="-3.0767592398161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934-40DF-9236-E387F1A8AD23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934-40DF-9236-E387F1A8AD23}"/>
                </c:ext>
              </c:extLst>
            </c:dLbl>
            <c:dLbl>
              <c:idx val="10"/>
              <c:layout>
                <c:manualLayout>
                  <c:x val="-3.483790220585456E-2"/>
                  <c:y val="3.024633170796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934-40DF-9236-E387F1A8AD23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934-40DF-9236-E387F1A8AD2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район'!$B$5:$C$5</c:f>
              <c:numCache>
                <c:formatCode>0.0</c:formatCode>
                <c:ptCount val="2"/>
                <c:pt idx="0">
                  <c:v>90.687532799264616</c:v>
                </c:pt>
                <c:pt idx="1">
                  <c:v>-18.670403891815983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3934-40DF-9236-E387F1A8A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170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7293037473517346E-2"/>
          <c:y val="0.21522823354407697"/>
          <c:w val="0.9576362036887382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0.15334948829919109"/>
                  <c:y val="-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5B-4E59-9FF0-4EF0F43EE500}"/>
                </c:ext>
              </c:extLst>
            </c:dLbl>
            <c:dLbl>
              <c:idx val="4"/>
              <c:layout>
                <c:manualLayout>
                  <c:x val="-9.9769546604292936E-2"/>
                  <c:y val="8.859947298390221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5B-4E59-9FF0-4EF0F43EE5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28.08967331680623</c:v>
                </c:pt>
                <c:pt idx="1">
                  <c:v>-36.880445011645172</c:v>
                </c:pt>
                <c:pt idx="2">
                  <c:v>-9.7771873847699489</c:v>
                </c:pt>
                <c:pt idx="3">
                  <c:v>11.230024016578737</c:v>
                </c:pt>
                <c:pt idx="4">
                  <c:v>-4.3019632739460034</c:v>
                </c:pt>
                <c:pt idx="5">
                  <c:v>17.782443156591444</c:v>
                </c:pt>
                <c:pt idx="6">
                  <c:v>8.7391154494147685</c:v>
                </c:pt>
                <c:pt idx="7">
                  <c:v>25.799102532733531</c:v>
                </c:pt>
                <c:pt idx="8">
                  <c:v>40.774673932742331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5B-4E59-9FF0-4EF0F43EE5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6354265225835373E-2"/>
          <c:y val="0.21683144300711765"/>
          <c:w val="0.38632239430307258"/>
          <c:h val="0.73987125414510602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13.077029449999998</c:v>
                </c:pt>
                <c:pt idx="1">
                  <c:v>10.409318219999999</c:v>
                </c:pt>
                <c:pt idx="2">
                  <c:v>263.20304605000001</c:v>
                </c:pt>
                <c:pt idx="3" formatCode="0.0">
                  <c:v>12.255893170000002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ED-49B4-8856-522B1FEA90C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049814916255837"/>
          <c:y val="0.41903790624104892"/>
          <c:w val="0.35836611722523781"/>
          <c:h val="0.4421204758300305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21203585534016509"/>
          <c:y val="1.275510631096547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273380548261956E-2"/>
          <c:y val="0.20577166886672721"/>
          <c:w val="0.40978341979412736"/>
          <c:h val="0.78115786235131179"/>
        </c:manualLayout>
      </c:layout>
      <c:doughnutChart>
        <c:varyColors val="1"/>
        <c:ser>
          <c:idx val="0"/>
          <c:order val="0"/>
          <c:dLbls>
            <c:dLbl>
              <c:idx val="1"/>
              <c:layout>
                <c:manualLayout>
                  <c:x val="8.9215105522327226E-2"/>
                  <c:y val="-7.6530637865792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B8-4C94-85FF-0924D3A40AE3}"/>
                </c:ext>
              </c:extLst>
            </c:dLbl>
            <c:dLbl>
              <c:idx val="2"/>
              <c:layout>
                <c:manualLayout>
                  <c:x val="0"/>
                  <c:y val="-3.401361682924126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B8-4C94-85FF-0924D3A40AE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район'!$A$15:$A$17</c:f>
              <c:strCache>
                <c:ptCount val="3"/>
                <c:pt idx="0">
                  <c:v>Налог на доходы физических лиц</c:v>
                </c:pt>
                <c:pt idx="1">
                  <c:v>Безвозмездные поступления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'Структура конс и район'!$B$15:$B$17</c:f>
              <c:numCache>
                <c:formatCode>#\ ##0.0</c:formatCode>
                <c:ptCount val="3"/>
                <c:pt idx="0">
                  <c:v>9.8246399999999987</c:v>
                </c:pt>
                <c:pt idx="1">
                  <c:v>231.15078555000002</c:v>
                </c:pt>
                <c:pt idx="2" formatCode="0.0">
                  <c:v>9.3471150000000005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8-4C94-85FF-0924D3A40AE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745161968443492"/>
          <c:y val="0.33794135262378561"/>
          <c:w val="0.40916611448721596"/>
          <c:h val="0.54265444810061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12,2%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1,2 %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1,1%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3,2%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4,1%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66,8%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3,9%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333,4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2023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1139727803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2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2 827,1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1 837,3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-182,6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637049532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2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2 266,8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1 640,0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231,2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2 406,7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534040" y="6371798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815634"/>
              </p:ext>
            </p:extLst>
          </p:nvPr>
        </p:nvGraphicFramePr>
        <p:xfrm>
          <a:off x="4316973" y="7754919"/>
          <a:ext cx="2207307" cy="496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:a16="http://schemas.microsoft.com/office/drawing/2014/main" val="154307641"/>
                    </a:ext>
                  </a:extLst>
                </a:gridCol>
              </a:tblGrid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01.01.2023г.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6618205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</a:t>
                      </a:r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r>
                        <a:rPr lang="ru-RU" sz="1100" u="none" strike="noStrike" dirty="0">
                          <a:effectLst/>
                        </a:rPr>
                        <a:t>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3980544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449906"/>
              </p:ext>
            </p:extLst>
          </p:nvPr>
        </p:nvGraphicFramePr>
        <p:xfrm>
          <a:off x="0" y="6307560"/>
          <a:ext cx="4453920" cy="2836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838072"/>
              </p:ext>
            </p:extLst>
          </p:nvPr>
        </p:nvGraphicFramePr>
        <p:xfrm>
          <a:off x="-16560" y="959761"/>
          <a:ext cx="6857280" cy="3899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006050"/>
              </p:ext>
            </p:extLst>
          </p:nvPr>
        </p:nvGraphicFramePr>
        <p:xfrm>
          <a:off x="26640" y="5090160"/>
          <a:ext cx="681408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5740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280765"/>
              </p:ext>
            </p:extLst>
          </p:nvPr>
        </p:nvGraphicFramePr>
        <p:xfrm>
          <a:off x="5564560" y="4465396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98EDE96-4F4B-4ACB-BCC9-C9F3F7E3B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172520"/>
              </p:ext>
            </p:extLst>
          </p:nvPr>
        </p:nvGraphicFramePr>
        <p:xfrm>
          <a:off x="5575740" y="7195256"/>
          <a:ext cx="965200" cy="15864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1240002958"/>
                    </a:ext>
                  </a:extLst>
                </a:gridCol>
              </a:tblGrid>
              <a:tr h="53626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9372842"/>
                  </a:ext>
                </a:extLst>
              </a:tr>
              <a:tr h="51391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231,2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04776659"/>
                  </a:ext>
                </a:extLst>
              </a:tr>
              <a:tr h="53626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6228353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023507"/>
              </p:ext>
            </p:extLst>
          </p:nvPr>
        </p:nvGraphicFramePr>
        <p:xfrm>
          <a:off x="-1" y="599441"/>
          <a:ext cx="6873841" cy="262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999997"/>
              </p:ext>
            </p:extLst>
          </p:nvPr>
        </p:nvGraphicFramePr>
        <p:xfrm>
          <a:off x="-118799" y="3143463"/>
          <a:ext cx="6024300" cy="3145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45178" y="4742468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298,9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581196"/>
              </p:ext>
            </p:extLst>
          </p:nvPr>
        </p:nvGraphicFramePr>
        <p:xfrm>
          <a:off x="0" y="6156960"/>
          <a:ext cx="5694103" cy="2987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245178" y="7692406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249,5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2157903713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2023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январь-февраль  2023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2023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3 009,6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1 684,4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99931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январь-февраль 2023 года муниципальные программы Новокубанского района исполнены в сумме 304,5 млн. руб., что составляет 11,1%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276746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январь-февраль 2023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7570</TotalTime>
  <Words>671</Words>
  <Application>Microsoft Office PowerPoint</Application>
  <PresentationFormat>Экран (4:3)</PresentationFormat>
  <Paragraphs>287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866</cp:revision>
  <cp:lastPrinted>2021-06-28T07:36:31Z</cp:lastPrinted>
  <dcterms:modified xsi:type="dcterms:W3CDTF">2023-03-27T14:10:15Z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